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18" r:id="rId4"/>
  </p:sldMasterIdLst>
  <p:notesMasterIdLst>
    <p:notesMasterId r:id="rId21"/>
  </p:notesMasterIdLst>
  <p:handoutMasterIdLst>
    <p:handoutMasterId r:id="rId22"/>
  </p:handoutMasterIdLst>
  <p:sldIdLst>
    <p:sldId id="307" r:id="rId5"/>
    <p:sldId id="325" r:id="rId6"/>
    <p:sldId id="336" r:id="rId7"/>
    <p:sldId id="341" r:id="rId8"/>
    <p:sldId id="342" r:id="rId9"/>
    <p:sldId id="343" r:id="rId10"/>
    <p:sldId id="344" r:id="rId11"/>
    <p:sldId id="345" r:id="rId12"/>
    <p:sldId id="346" r:id="rId13"/>
    <p:sldId id="347" r:id="rId14"/>
    <p:sldId id="357" r:id="rId15"/>
    <p:sldId id="351" r:id="rId16"/>
    <p:sldId id="354" r:id="rId17"/>
    <p:sldId id="355" r:id="rId18"/>
    <p:sldId id="356" r:id="rId19"/>
    <p:sldId id="35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5405" autoAdjust="0"/>
  </p:normalViewPr>
  <p:slideViewPr>
    <p:cSldViewPr snapToGrid="0">
      <p:cViewPr>
        <p:scale>
          <a:sx n="105" d="100"/>
          <a:sy n="105" d="100"/>
        </p:scale>
        <p:origin x="880" y="52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80" d="100"/>
        <a:sy n="80" d="100"/>
      </p:scale>
      <p:origin x="0" y="-206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11.png"/><Relationship Id="rId10" Type="http://schemas.openxmlformats.org/officeDocument/2006/relationships/image" Target="../media/image30.svg"/><Relationship Id="rId4" Type="http://schemas.openxmlformats.org/officeDocument/2006/relationships/image" Target="../media/image25.svg"/><Relationship Id="rId9" Type="http://schemas.openxmlformats.org/officeDocument/2006/relationships/image" Target="../media/image29.png"/></Relationships>
</file>

<file path=ppt/diagrams/_rels/data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11.png"/><Relationship Id="rId10" Type="http://schemas.openxmlformats.org/officeDocument/2006/relationships/image" Target="../media/image30.svg"/><Relationship Id="rId4" Type="http://schemas.openxmlformats.org/officeDocument/2006/relationships/image" Target="../media/image25.svg"/><Relationship Id="rId9" Type="http://schemas.openxmlformats.org/officeDocument/2006/relationships/image" Target="../media/image2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DA9F7C-B2C4-48D0-919B-CDB40984EAB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C85A970E-7221-476D-8D14-47DA3352AA06}">
      <dgm:prSet custT="1"/>
      <dgm:spPr/>
      <dgm:t>
        <a:bodyPr/>
        <a:lstStyle/>
        <a:p>
          <a:pPr>
            <a:lnSpc>
              <a:spcPct val="100000"/>
            </a:lnSpc>
          </a:pPr>
          <a:r>
            <a:rPr lang="en-US" sz="1800" b="0" i="0" dirty="0"/>
            <a:t>The primary objective is to optimize the store's inventory management and pricing   strategy to maximize profit, demonstrating the practical application of optimization methods to a real-world business problem. This involves Developing a mathematical model that captures the complexities of inventory management across multiple product categories.</a:t>
          </a:r>
          <a:endParaRPr lang="en-US" sz="1800" dirty="0"/>
        </a:p>
      </dgm:t>
    </dgm:pt>
    <dgm:pt modelId="{5BB944A4-B1AA-4D76-A690-53B2E32186BD}" type="parTrans" cxnId="{8049AFF1-0F3F-48FE-9658-CC8BCA476C6A}">
      <dgm:prSet/>
      <dgm:spPr/>
      <dgm:t>
        <a:bodyPr/>
        <a:lstStyle/>
        <a:p>
          <a:endParaRPr lang="en-US"/>
        </a:p>
      </dgm:t>
    </dgm:pt>
    <dgm:pt modelId="{D66EA824-63FC-4CC9-80A8-08BAF019CE46}" type="sibTrans" cxnId="{8049AFF1-0F3F-48FE-9658-CC8BCA476C6A}">
      <dgm:prSet/>
      <dgm:spPr/>
      <dgm:t>
        <a:bodyPr/>
        <a:lstStyle/>
        <a:p>
          <a:pPr>
            <a:lnSpc>
              <a:spcPct val="100000"/>
            </a:lnSpc>
          </a:pPr>
          <a:endParaRPr lang="en-US"/>
        </a:p>
      </dgm:t>
    </dgm:pt>
    <dgm:pt modelId="{CAC088AD-4B7B-4B5C-9658-2D662DF562B4}">
      <dgm:prSet custT="1"/>
      <dgm:spPr/>
      <dgm:t>
        <a:bodyPr/>
        <a:lstStyle/>
        <a:p>
          <a:pPr>
            <a:lnSpc>
              <a:spcPct val="100000"/>
            </a:lnSpc>
          </a:pPr>
          <a:r>
            <a:rPr lang="en-US" sz="1800" b="0" i="0" dirty="0"/>
            <a:t>Implementing the model using Excel Solver to find optimal solutions.</a:t>
          </a:r>
          <a:endParaRPr lang="en-US" sz="1800" dirty="0"/>
        </a:p>
      </dgm:t>
    </dgm:pt>
    <dgm:pt modelId="{F1AE91C6-91BA-464B-9066-6F45F8F1D2D4}" type="parTrans" cxnId="{4C5837B0-2904-4832-AA37-3CAF8C19A221}">
      <dgm:prSet/>
      <dgm:spPr/>
      <dgm:t>
        <a:bodyPr/>
        <a:lstStyle/>
        <a:p>
          <a:endParaRPr lang="en-US"/>
        </a:p>
      </dgm:t>
    </dgm:pt>
    <dgm:pt modelId="{8E13CCB5-3EAC-4CEE-8000-3E6B04C69F2B}" type="sibTrans" cxnId="{4C5837B0-2904-4832-AA37-3CAF8C19A221}">
      <dgm:prSet/>
      <dgm:spPr/>
      <dgm:t>
        <a:bodyPr/>
        <a:lstStyle/>
        <a:p>
          <a:pPr>
            <a:lnSpc>
              <a:spcPct val="100000"/>
            </a:lnSpc>
          </a:pPr>
          <a:endParaRPr lang="en-US"/>
        </a:p>
      </dgm:t>
    </dgm:pt>
    <dgm:pt modelId="{D3C9A84D-82D4-4C75-8E7B-F27523A4E733}">
      <dgm:prSet custT="1"/>
      <dgm:spPr/>
      <dgm:t>
        <a:bodyPr/>
        <a:lstStyle/>
        <a:p>
          <a:pPr>
            <a:lnSpc>
              <a:spcPct val="100000"/>
            </a:lnSpc>
          </a:pPr>
          <a:r>
            <a:rPr lang="en-US" sz="1800" b="0" i="0" dirty="0"/>
            <a:t>Providing actionable insights to improve the store's operational efficiency and profitability.</a:t>
          </a:r>
          <a:endParaRPr lang="en-US" sz="1800" dirty="0"/>
        </a:p>
      </dgm:t>
    </dgm:pt>
    <dgm:pt modelId="{8ADE4D76-12A9-49CC-BFEC-725A5B0680C0}" type="parTrans" cxnId="{0B184047-9199-4434-B25F-00445C4CA9B6}">
      <dgm:prSet/>
      <dgm:spPr/>
      <dgm:t>
        <a:bodyPr/>
        <a:lstStyle/>
        <a:p>
          <a:endParaRPr lang="en-US"/>
        </a:p>
      </dgm:t>
    </dgm:pt>
    <dgm:pt modelId="{3CB48C1A-756B-4654-B93C-C04252713932}" type="sibTrans" cxnId="{0B184047-9199-4434-B25F-00445C4CA9B6}">
      <dgm:prSet/>
      <dgm:spPr/>
      <dgm:t>
        <a:bodyPr/>
        <a:lstStyle/>
        <a:p>
          <a:pPr>
            <a:lnSpc>
              <a:spcPct val="100000"/>
            </a:lnSpc>
          </a:pPr>
          <a:endParaRPr lang="en-US"/>
        </a:p>
      </dgm:t>
    </dgm:pt>
    <dgm:pt modelId="{43A04D44-D17A-4605-8190-47C8DA833EA2}">
      <dgm:prSet custT="1"/>
      <dgm:spPr/>
      <dgm:t>
        <a:bodyPr/>
        <a:lstStyle/>
        <a:p>
          <a:pPr>
            <a:lnSpc>
              <a:spcPct val="100000"/>
            </a:lnSpc>
          </a:pPr>
          <a:r>
            <a:rPr lang="en-US" sz="1800" b="0" i="0" dirty="0"/>
            <a:t>Demonstrating how advanced analytical techniques can be applied to solve practical retail challenges.</a:t>
          </a:r>
          <a:endParaRPr lang="en-US" sz="1800" dirty="0"/>
        </a:p>
      </dgm:t>
    </dgm:pt>
    <dgm:pt modelId="{56118F70-DD67-4FB1-A024-2CC2B99ADD08}" type="parTrans" cxnId="{3A3BCDB5-F422-4E18-B5AD-30339A3A6851}">
      <dgm:prSet/>
      <dgm:spPr/>
      <dgm:t>
        <a:bodyPr/>
        <a:lstStyle/>
        <a:p>
          <a:endParaRPr lang="en-US"/>
        </a:p>
      </dgm:t>
    </dgm:pt>
    <dgm:pt modelId="{FEA160AC-C0DD-4CE0-B484-00CE28289103}" type="sibTrans" cxnId="{3A3BCDB5-F422-4E18-B5AD-30339A3A6851}">
      <dgm:prSet/>
      <dgm:spPr/>
      <dgm:t>
        <a:bodyPr/>
        <a:lstStyle/>
        <a:p>
          <a:endParaRPr lang="en-US"/>
        </a:p>
      </dgm:t>
    </dgm:pt>
    <dgm:pt modelId="{F57796FA-75CA-49B4-B8E7-C4CD7063DBAA}" type="pres">
      <dgm:prSet presAssocID="{5FDA9F7C-B2C4-48D0-919B-CDB40984EABE}" presName="root" presStyleCnt="0">
        <dgm:presLayoutVars>
          <dgm:dir/>
          <dgm:resizeHandles val="exact"/>
        </dgm:presLayoutVars>
      </dgm:prSet>
      <dgm:spPr/>
    </dgm:pt>
    <dgm:pt modelId="{ACB69EF3-F714-4A12-A615-A0A39BDDA54E}" type="pres">
      <dgm:prSet presAssocID="{5FDA9F7C-B2C4-48D0-919B-CDB40984EABE}" presName="container" presStyleCnt="0">
        <dgm:presLayoutVars>
          <dgm:dir/>
          <dgm:resizeHandles val="exact"/>
        </dgm:presLayoutVars>
      </dgm:prSet>
      <dgm:spPr/>
    </dgm:pt>
    <dgm:pt modelId="{7916366E-351E-4AF3-9A98-6B6C615A156E}" type="pres">
      <dgm:prSet presAssocID="{C85A970E-7221-476D-8D14-47DA3352AA06}" presName="compNode" presStyleCnt="0"/>
      <dgm:spPr/>
    </dgm:pt>
    <dgm:pt modelId="{1937344A-46E0-4EBD-BD16-78B033454997}" type="pres">
      <dgm:prSet presAssocID="{C85A970E-7221-476D-8D14-47DA3352AA06}" presName="iconBgRect" presStyleLbl="bgShp" presStyleIdx="0" presStyleCnt="4" custLinFactNeighborX="-17148" custLinFactNeighborY="-16433"/>
      <dgm:spPr/>
    </dgm:pt>
    <dgm:pt modelId="{A714FA04-9B77-4670-A334-BD29477EB1A6}" type="pres">
      <dgm:prSet presAssocID="{C85A970E-7221-476D-8D14-47DA3352AA06}" presName="iconRect" presStyleLbl="node1" presStyleIdx="0" presStyleCnt="4" custLinFactNeighborX="-29514" custLinFactNeighborY="-2951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686048F9-8E77-4A72-A40D-546869C2F209}" type="pres">
      <dgm:prSet presAssocID="{C85A970E-7221-476D-8D14-47DA3352AA06}" presName="spaceRect" presStyleCnt="0"/>
      <dgm:spPr/>
    </dgm:pt>
    <dgm:pt modelId="{169A102A-077E-422B-9D82-098B32AB7A57}" type="pres">
      <dgm:prSet presAssocID="{C85A970E-7221-476D-8D14-47DA3352AA06}" presName="textRect" presStyleLbl="revTx" presStyleIdx="0" presStyleCnt="4" custScaleX="121916">
        <dgm:presLayoutVars>
          <dgm:chMax val="1"/>
          <dgm:chPref val="1"/>
        </dgm:presLayoutVars>
      </dgm:prSet>
      <dgm:spPr/>
    </dgm:pt>
    <dgm:pt modelId="{10612306-C4B3-439C-8C54-24F8B0BC2C2C}" type="pres">
      <dgm:prSet presAssocID="{D66EA824-63FC-4CC9-80A8-08BAF019CE46}" presName="sibTrans" presStyleLbl="sibTrans2D1" presStyleIdx="0" presStyleCnt="0"/>
      <dgm:spPr/>
    </dgm:pt>
    <dgm:pt modelId="{893B7584-B5D5-4296-8487-939DB087CFC4}" type="pres">
      <dgm:prSet presAssocID="{CAC088AD-4B7B-4B5C-9658-2D662DF562B4}" presName="compNode" presStyleCnt="0"/>
      <dgm:spPr/>
    </dgm:pt>
    <dgm:pt modelId="{8A472F6E-3DFD-4B6F-8BF1-3DF49DC82ACB}" type="pres">
      <dgm:prSet presAssocID="{CAC088AD-4B7B-4B5C-9658-2D662DF562B4}" presName="iconBgRect" presStyleLbl="bgShp" presStyleIdx="1" presStyleCnt="4" custLinFactNeighborX="-11640" custLinFactNeighborY="-20542"/>
      <dgm:spPr/>
    </dgm:pt>
    <dgm:pt modelId="{249AAA2F-9534-47A3-A529-4E189A97EEA1}" type="pres">
      <dgm:prSet presAssocID="{CAC088AD-4B7B-4B5C-9658-2D662DF562B4}" presName="iconRect" presStyleLbl="node1" presStyleIdx="1" presStyleCnt="4" custLinFactNeighborX="-11806" custLinFactNeighborY="-2715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EBD1C67F-0007-45AE-9E4C-14DA913336D9}" type="pres">
      <dgm:prSet presAssocID="{CAC088AD-4B7B-4B5C-9658-2D662DF562B4}" presName="spaceRect" presStyleCnt="0"/>
      <dgm:spPr/>
    </dgm:pt>
    <dgm:pt modelId="{495E4721-C7BD-40F4-BB0C-7348BFAD9236}" type="pres">
      <dgm:prSet presAssocID="{CAC088AD-4B7B-4B5C-9658-2D662DF562B4}" presName="textRect" presStyleLbl="revTx" presStyleIdx="1" presStyleCnt="4" custLinFactNeighborX="-2918" custLinFactNeighborY="-36081">
        <dgm:presLayoutVars>
          <dgm:chMax val="1"/>
          <dgm:chPref val="1"/>
        </dgm:presLayoutVars>
      </dgm:prSet>
      <dgm:spPr/>
    </dgm:pt>
    <dgm:pt modelId="{29C26E9C-E3B4-47DB-92B9-9EB8030EEA6B}" type="pres">
      <dgm:prSet presAssocID="{8E13CCB5-3EAC-4CEE-8000-3E6B04C69F2B}" presName="sibTrans" presStyleLbl="sibTrans2D1" presStyleIdx="0" presStyleCnt="0"/>
      <dgm:spPr/>
    </dgm:pt>
    <dgm:pt modelId="{EE24EC53-6B40-41BF-8EF0-BD89D1144D6C}" type="pres">
      <dgm:prSet presAssocID="{D3C9A84D-82D4-4C75-8E7B-F27523A4E733}" presName="compNode" presStyleCnt="0"/>
      <dgm:spPr/>
    </dgm:pt>
    <dgm:pt modelId="{A01DFD9D-69B7-4A15-A572-A11CBD6B4BE4}" type="pres">
      <dgm:prSet presAssocID="{D3C9A84D-82D4-4C75-8E7B-F27523A4E733}" presName="iconBgRect" presStyleLbl="bgShp" presStyleIdx="2" presStyleCnt="4" custLinFactNeighborX="-9587" custLinFactNeighborY="-5477"/>
      <dgm:spPr/>
    </dgm:pt>
    <dgm:pt modelId="{E8912681-9D64-4FB5-BCC2-E9B4A7491AB4}" type="pres">
      <dgm:prSet presAssocID="{D3C9A84D-82D4-4C75-8E7B-F27523A4E733}" presName="iconRect" presStyleLbl="node1" presStyleIdx="2" presStyleCnt="4" custLinFactNeighborX="-21250" custLinFactNeighborY="-944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8495853D-1159-4465-ADD9-377B9B23F812}" type="pres">
      <dgm:prSet presAssocID="{D3C9A84D-82D4-4C75-8E7B-F27523A4E733}" presName="spaceRect" presStyleCnt="0"/>
      <dgm:spPr/>
    </dgm:pt>
    <dgm:pt modelId="{70B71315-327B-47AB-A027-FF457BC2D8E8}" type="pres">
      <dgm:prSet presAssocID="{D3C9A84D-82D4-4C75-8E7B-F27523A4E733}" presName="textRect" presStyleLbl="revTx" presStyleIdx="2" presStyleCnt="4">
        <dgm:presLayoutVars>
          <dgm:chMax val="1"/>
          <dgm:chPref val="1"/>
        </dgm:presLayoutVars>
      </dgm:prSet>
      <dgm:spPr/>
    </dgm:pt>
    <dgm:pt modelId="{FA2844F9-4667-48E4-A965-263D3CC9B764}" type="pres">
      <dgm:prSet presAssocID="{3CB48C1A-756B-4654-B93C-C04252713932}" presName="sibTrans" presStyleLbl="sibTrans2D1" presStyleIdx="0" presStyleCnt="0"/>
      <dgm:spPr/>
    </dgm:pt>
    <dgm:pt modelId="{E1432023-7C74-4E21-B69A-19034C49A4CD}" type="pres">
      <dgm:prSet presAssocID="{43A04D44-D17A-4605-8190-47C8DA833EA2}" presName="compNode" presStyleCnt="0"/>
      <dgm:spPr/>
    </dgm:pt>
    <dgm:pt modelId="{2E67FCCB-933D-4773-A458-3BF870C1CE35}" type="pres">
      <dgm:prSet presAssocID="{43A04D44-D17A-4605-8190-47C8DA833EA2}" presName="iconBgRect" presStyleLbl="bgShp" presStyleIdx="3" presStyleCnt="4" custLinFactNeighborX="6163" custLinFactNeighborY="-13694"/>
      <dgm:spPr/>
    </dgm:pt>
    <dgm:pt modelId="{CD37A05D-923A-4DE8-9F66-FA42FE77108F}" type="pres">
      <dgm:prSet presAssocID="{43A04D44-D17A-4605-8190-47C8DA833EA2}" presName="iconRect" presStyleLbl="node1" presStyleIdx="3" presStyleCnt="4" custLinFactNeighborX="9444" custLinFactNeighborY="-3541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33CC1A8A-E9D7-402F-A8F4-4DC367200EF9}" type="pres">
      <dgm:prSet presAssocID="{43A04D44-D17A-4605-8190-47C8DA833EA2}" presName="spaceRect" presStyleCnt="0"/>
      <dgm:spPr/>
    </dgm:pt>
    <dgm:pt modelId="{0D092901-AE33-40A1-84F1-90610D6043F2}" type="pres">
      <dgm:prSet presAssocID="{43A04D44-D17A-4605-8190-47C8DA833EA2}" presName="textRect" presStyleLbl="revTx" presStyleIdx="3" presStyleCnt="4" custLinFactNeighborX="3195" custLinFactNeighborY="-12325">
        <dgm:presLayoutVars>
          <dgm:chMax val="1"/>
          <dgm:chPref val="1"/>
        </dgm:presLayoutVars>
      </dgm:prSet>
      <dgm:spPr/>
    </dgm:pt>
  </dgm:ptLst>
  <dgm:cxnLst>
    <dgm:cxn modelId="{76776020-051E-4090-B2D1-C9F329132E30}" type="presOf" srcId="{3CB48C1A-756B-4654-B93C-C04252713932}" destId="{FA2844F9-4667-48E4-A965-263D3CC9B764}" srcOrd="0" destOrd="0" presId="urn:microsoft.com/office/officeart/2018/2/layout/IconCircleList"/>
    <dgm:cxn modelId="{EF9B5D2A-8AB2-4E48-AEF2-055AECCA2626}" type="presOf" srcId="{D66EA824-63FC-4CC9-80A8-08BAF019CE46}" destId="{10612306-C4B3-439C-8C54-24F8B0BC2C2C}" srcOrd="0" destOrd="0" presId="urn:microsoft.com/office/officeart/2018/2/layout/IconCircleList"/>
    <dgm:cxn modelId="{0B184047-9199-4434-B25F-00445C4CA9B6}" srcId="{5FDA9F7C-B2C4-48D0-919B-CDB40984EABE}" destId="{D3C9A84D-82D4-4C75-8E7B-F27523A4E733}" srcOrd="2" destOrd="0" parTransId="{8ADE4D76-12A9-49CC-BFEC-725A5B0680C0}" sibTransId="{3CB48C1A-756B-4654-B93C-C04252713932}"/>
    <dgm:cxn modelId="{1A866C82-4412-42BD-B5AD-F97821A4B670}" type="presOf" srcId="{CAC088AD-4B7B-4B5C-9658-2D662DF562B4}" destId="{495E4721-C7BD-40F4-BB0C-7348BFAD9236}" srcOrd="0" destOrd="0" presId="urn:microsoft.com/office/officeart/2018/2/layout/IconCircleList"/>
    <dgm:cxn modelId="{C18E5A9C-E35C-4DF8-8F5C-0D1B9F55DD52}" type="presOf" srcId="{8E13CCB5-3EAC-4CEE-8000-3E6B04C69F2B}" destId="{29C26E9C-E3B4-47DB-92B9-9EB8030EEA6B}" srcOrd="0" destOrd="0" presId="urn:microsoft.com/office/officeart/2018/2/layout/IconCircleList"/>
    <dgm:cxn modelId="{4C5837B0-2904-4832-AA37-3CAF8C19A221}" srcId="{5FDA9F7C-B2C4-48D0-919B-CDB40984EABE}" destId="{CAC088AD-4B7B-4B5C-9658-2D662DF562B4}" srcOrd="1" destOrd="0" parTransId="{F1AE91C6-91BA-464B-9066-6F45F8F1D2D4}" sibTransId="{8E13CCB5-3EAC-4CEE-8000-3E6B04C69F2B}"/>
    <dgm:cxn modelId="{3A3BCDB5-F422-4E18-B5AD-30339A3A6851}" srcId="{5FDA9F7C-B2C4-48D0-919B-CDB40984EABE}" destId="{43A04D44-D17A-4605-8190-47C8DA833EA2}" srcOrd="3" destOrd="0" parTransId="{56118F70-DD67-4FB1-A024-2CC2B99ADD08}" sibTransId="{FEA160AC-C0DD-4CE0-B484-00CE28289103}"/>
    <dgm:cxn modelId="{95727CBA-76EB-4B28-ACA6-7F4BFB086629}" type="presOf" srcId="{D3C9A84D-82D4-4C75-8E7B-F27523A4E733}" destId="{70B71315-327B-47AB-A027-FF457BC2D8E8}" srcOrd="0" destOrd="0" presId="urn:microsoft.com/office/officeart/2018/2/layout/IconCircleList"/>
    <dgm:cxn modelId="{E435EAC3-F73B-4BB5-8BE6-A324CA6CE36A}" type="presOf" srcId="{43A04D44-D17A-4605-8190-47C8DA833EA2}" destId="{0D092901-AE33-40A1-84F1-90610D6043F2}" srcOrd="0" destOrd="0" presId="urn:microsoft.com/office/officeart/2018/2/layout/IconCircleList"/>
    <dgm:cxn modelId="{940153CB-68C6-4E59-8470-8E13CD09AEA5}" type="presOf" srcId="{C85A970E-7221-476D-8D14-47DA3352AA06}" destId="{169A102A-077E-422B-9D82-098B32AB7A57}" srcOrd="0" destOrd="0" presId="urn:microsoft.com/office/officeart/2018/2/layout/IconCircleList"/>
    <dgm:cxn modelId="{ECB3AFD0-0333-4F66-BADD-4A541BC36B47}" type="presOf" srcId="{5FDA9F7C-B2C4-48D0-919B-CDB40984EABE}" destId="{F57796FA-75CA-49B4-B8E7-C4CD7063DBAA}" srcOrd="0" destOrd="0" presId="urn:microsoft.com/office/officeart/2018/2/layout/IconCircleList"/>
    <dgm:cxn modelId="{8049AFF1-0F3F-48FE-9658-CC8BCA476C6A}" srcId="{5FDA9F7C-B2C4-48D0-919B-CDB40984EABE}" destId="{C85A970E-7221-476D-8D14-47DA3352AA06}" srcOrd="0" destOrd="0" parTransId="{5BB944A4-B1AA-4D76-A690-53B2E32186BD}" sibTransId="{D66EA824-63FC-4CC9-80A8-08BAF019CE46}"/>
    <dgm:cxn modelId="{63500C19-1F0A-4C35-873F-C61C5330812F}" type="presParOf" srcId="{F57796FA-75CA-49B4-B8E7-C4CD7063DBAA}" destId="{ACB69EF3-F714-4A12-A615-A0A39BDDA54E}" srcOrd="0" destOrd="0" presId="urn:microsoft.com/office/officeart/2018/2/layout/IconCircleList"/>
    <dgm:cxn modelId="{9C9F58BB-EFE8-47C0-BD00-5ED7CA7A92BF}" type="presParOf" srcId="{ACB69EF3-F714-4A12-A615-A0A39BDDA54E}" destId="{7916366E-351E-4AF3-9A98-6B6C615A156E}" srcOrd="0" destOrd="0" presId="urn:microsoft.com/office/officeart/2018/2/layout/IconCircleList"/>
    <dgm:cxn modelId="{68C90EDB-6C87-4E0A-8F2B-A8C0A135BC4E}" type="presParOf" srcId="{7916366E-351E-4AF3-9A98-6B6C615A156E}" destId="{1937344A-46E0-4EBD-BD16-78B033454997}" srcOrd="0" destOrd="0" presId="urn:microsoft.com/office/officeart/2018/2/layout/IconCircleList"/>
    <dgm:cxn modelId="{6A8861D8-41DC-417C-AABF-6550CC7B3E36}" type="presParOf" srcId="{7916366E-351E-4AF3-9A98-6B6C615A156E}" destId="{A714FA04-9B77-4670-A334-BD29477EB1A6}" srcOrd="1" destOrd="0" presId="urn:microsoft.com/office/officeart/2018/2/layout/IconCircleList"/>
    <dgm:cxn modelId="{DD300663-79A8-4C7D-9782-7AC6785F6E1B}" type="presParOf" srcId="{7916366E-351E-4AF3-9A98-6B6C615A156E}" destId="{686048F9-8E77-4A72-A40D-546869C2F209}" srcOrd="2" destOrd="0" presId="urn:microsoft.com/office/officeart/2018/2/layout/IconCircleList"/>
    <dgm:cxn modelId="{EAFF3F6D-CA82-46E4-AFF6-881C53A30B8D}" type="presParOf" srcId="{7916366E-351E-4AF3-9A98-6B6C615A156E}" destId="{169A102A-077E-422B-9D82-098B32AB7A57}" srcOrd="3" destOrd="0" presId="urn:microsoft.com/office/officeart/2018/2/layout/IconCircleList"/>
    <dgm:cxn modelId="{13DA404B-BF1A-4045-BF2A-FF2239DDED1D}" type="presParOf" srcId="{ACB69EF3-F714-4A12-A615-A0A39BDDA54E}" destId="{10612306-C4B3-439C-8C54-24F8B0BC2C2C}" srcOrd="1" destOrd="0" presId="urn:microsoft.com/office/officeart/2018/2/layout/IconCircleList"/>
    <dgm:cxn modelId="{22662ECF-CED8-404B-9916-ECB4F6373F15}" type="presParOf" srcId="{ACB69EF3-F714-4A12-A615-A0A39BDDA54E}" destId="{893B7584-B5D5-4296-8487-939DB087CFC4}" srcOrd="2" destOrd="0" presId="urn:microsoft.com/office/officeart/2018/2/layout/IconCircleList"/>
    <dgm:cxn modelId="{3165C833-494B-4AE8-AB15-1F6D40AF3362}" type="presParOf" srcId="{893B7584-B5D5-4296-8487-939DB087CFC4}" destId="{8A472F6E-3DFD-4B6F-8BF1-3DF49DC82ACB}" srcOrd="0" destOrd="0" presId="urn:microsoft.com/office/officeart/2018/2/layout/IconCircleList"/>
    <dgm:cxn modelId="{F08CFD87-5042-42F4-AE17-BA05CF094EE8}" type="presParOf" srcId="{893B7584-B5D5-4296-8487-939DB087CFC4}" destId="{249AAA2F-9534-47A3-A529-4E189A97EEA1}" srcOrd="1" destOrd="0" presId="urn:microsoft.com/office/officeart/2018/2/layout/IconCircleList"/>
    <dgm:cxn modelId="{5E26E27D-AC64-4799-9702-03E548063C37}" type="presParOf" srcId="{893B7584-B5D5-4296-8487-939DB087CFC4}" destId="{EBD1C67F-0007-45AE-9E4C-14DA913336D9}" srcOrd="2" destOrd="0" presId="urn:microsoft.com/office/officeart/2018/2/layout/IconCircleList"/>
    <dgm:cxn modelId="{3ACA73C7-BA99-4F7E-BE95-05CD16695FE9}" type="presParOf" srcId="{893B7584-B5D5-4296-8487-939DB087CFC4}" destId="{495E4721-C7BD-40F4-BB0C-7348BFAD9236}" srcOrd="3" destOrd="0" presId="urn:microsoft.com/office/officeart/2018/2/layout/IconCircleList"/>
    <dgm:cxn modelId="{63534052-AAFA-4385-A801-3BE910869E22}" type="presParOf" srcId="{ACB69EF3-F714-4A12-A615-A0A39BDDA54E}" destId="{29C26E9C-E3B4-47DB-92B9-9EB8030EEA6B}" srcOrd="3" destOrd="0" presId="urn:microsoft.com/office/officeart/2018/2/layout/IconCircleList"/>
    <dgm:cxn modelId="{099CD3C1-7195-41D2-B892-1E091F265071}" type="presParOf" srcId="{ACB69EF3-F714-4A12-A615-A0A39BDDA54E}" destId="{EE24EC53-6B40-41BF-8EF0-BD89D1144D6C}" srcOrd="4" destOrd="0" presId="urn:microsoft.com/office/officeart/2018/2/layout/IconCircleList"/>
    <dgm:cxn modelId="{900C0266-C560-4743-9440-138EB2D27E81}" type="presParOf" srcId="{EE24EC53-6B40-41BF-8EF0-BD89D1144D6C}" destId="{A01DFD9D-69B7-4A15-A572-A11CBD6B4BE4}" srcOrd="0" destOrd="0" presId="urn:microsoft.com/office/officeart/2018/2/layout/IconCircleList"/>
    <dgm:cxn modelId="{777CF97A-8D2D-4280-95CF-DD4BB6D23F70}" type="presParOf" srcId="{EE24EC53-6B40-41BF-8EF0-BD89D1144D6C}" destId="{E8912681-9D64-4FB5-BCC2-E9B4A7491AB4}" srcOrd="1" destOrd="0" presId="urn:microsoft.com/office/officeart/2018/2/layout/IconCircleList"/>
    <dgm:cxn modelId="{83481E90-9BDA-4166-807C-3436AA9D9495}" type="presParOf" srcId="{EE24EC53-6B40-41BF-8EF0-BD89D1144D6C}" destId="{8495853D-1159-4465-ADD9-377B9B23F812}" srcOrd="2" destOrd="0" presId="urn:microsoft.com/office/officeart/2018/2/layout/IconCircleList"/>
    <dgm:cxn modelId="{098F768B-7516-4EA8-AE0F-CF5A2F5996CA}" type="presParOf" srcId="{EE24EC53-6B40-41BF-8EF0-BD89D1144D6C}" destId="{70B71315-327B-47AB-A027-FF457BC2D8E8}" srcOrd="3" destOrd="0" presId="urn:microsoft.com/office/officeart/2018/2/layout/IconCircleList"/>
    <dgm:cxn modelId="{03F893DC-5BB4-48D5-BF8D-EB6D27ECC39C}" type="presParOf" srcId="{ACB69EF3-F714-4A12-A615-A0A39BDDA54E}" destId="{FA2844F9-4667-48E4-A965-263D3CC9B764}" srcOrd="5" destOrd="0" presId="urn:microsoft.com/office/officeart/2018/2/layout/IconCircleList"/>
    <dgm:cxn modelId="{5482256B-0059-4110-8437-E20BE1240E2A}" type="presParOf" srcId="{ACB69EF3-F714-4A12-A615-A0A39BDDA54E}" destId="{E1432023-7C74-4E21-B69A-19034C49A4CD}" srcOrd="6" destOrd="0" presId="urn:microsoft.com/office/officeart/2018/2/layout/IconCircleList"/>
    <dgm:cxn modelId="{1A4EF84D-BAF7-4D56-AF1B-AABBADCC5996}" type="presParOf" srcId="{E1432023-7C74-4E21-B69A-19034C49A4CD}" destId="{2E67FCCB-933D-4773-A458-3BF870C1CE35}" srcOrd="0" destOrd="0" presId="urn:microsoft.com/office/officeart/2018/2/layout/IconCircleList"/>
    <dgm:cxn modelId="{5792B5DB-3A8F-491D-B077-0790C62AB65D}" type="presParOf" srcId="{E1432023-7C74-4E21-B69A-19034C49A4CD}" destId="{CD37A05D-923A-4DE8-9F66-FA42FE77108F}" srcOrd="1" destOrd="0" presId="urn:microsoft.com/office/officeart/2018/2/layout/IconCircleList"/>
    <dgm:cxn modelId="{51B62460-3E4A-4035-9D96-AC5D4C09C6AD}" type="presParOf" srcId="{E1432023-7C74-4E21-B69A-19034C49A4CD}" destId="{33CC1A8A-E9D7-402F-A8F4-4DC367200EF9}" srcOrd="2" destOrd="0" presId="urn:microsoft.com/office/officeart/2018/2/layout/IconCircleList"/>
    <dgm:cxn modelId="{EA639476-067E-494A-BC8C-7165B50DA858}" type="presParOf" srcId="{E1432023-7C74-4E21-B69A-19034C49A4CD}" destId="{0D092901-AE33-40A1-84F1-90610D6043F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80D388-3613-4478-826D-0A9765B8CA7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5658CB1-9A42-4731-8CAF-8337EA4BF146}">
      <dgm:prSet/>
      <dgm:spPr/>
      <dgm:t>
        <a:bodyPr/>
        <a:lstStyle/>
        <a:p>
          <a:r>
            <a:rPr lang="en-US" b="1" i="0"/>
            <a:t>The retail store encounters several key challenges in managing its inventory and pricing strategies</a:t>
          </a:r>
          <a:endParaRPr lang="en-US"/>
        </a:p>
      </dgm:t>
    </dgm:pt>
    <dgm:pt modelId="{8FF4F7DA-B1EC-4727-A92D-9C5DA0164D07}" type="parTrans" cxnId="{589CE9FC-88F5-48BD-9E47-630563A9087D}">
      <dgm:prSet/>
      <dgm:spPr/>
      <dgm:t>
        <a:bodyPr/>
        <a:lstStyle/>
        <a:p>
          <a:endParaRPr lang="en-US"/>
        </a:p>
      </dgm:t>
    </dgm:pt>
    <dgm:pt modelId="{1959092E-F3E0-4ACD-99CA-4801DA0F87C8}" type="sibTrans" cxnId="{589CE9FC-88F5-48BD-9E47-630563A9087D}">
      <dgm:prSet/>
      <dgm:spPr/>
      <dgm:t>
        <a:bodyPr/>
        <a:lstStyle/>
        <a:p>
          <a:endParaRPr lang="en-US"/>
        </a:p>
      </dgm:t>
    </dgm:pt>
    <dgm:pt modelId="{8A1E0D43-7BED-4FC3-87F0-92950745F0F0}">
      <dgm:prSet/>
      <dgm:spPr/>
      <dgm:t>
        <a:bodyPr/>
        <a:lstStyle/>
        <a:p>
          <a:r>
            <a:rPr lang="en-US" b="1" i="0" dirty="0"/>
            <a:t>Optimal Restock Quantities</a:t>
          </a:r>
          <a:r>
            <a:rPr lang="en-US" b="0" i="0" dirty="0"/>
            <a:t>: The store struggles to determine the ideal amount of each product category to restock, balancing the need to meet customer demand with the risk of overstocking.</a:t>
          </a:r>
          <a:endParaRPr lang="en-US" dirty="0"/>
        </a:p>
      </dgm:t>
    </dgm:pt>
    <dgm:pt modelId="{0F1FE53D-1941-460E-8FCF-97E62E667A4A}" type="parTrans" cxnId="{DD35F794-0299-4DFA-B308-838CE881B876}">
      <dgm:prSet/>
      <dgm:spPr/>
      <dgm:t>
        <a:bodyPr/>
        <a:lstStyle/>
        <a:p>
          <a:endParaRPr lang="en-US"/>
        </a:p>
      </dgm:t>
    </dgm:pt>
    <dgm:pt modelId="{CBE7C31D-48D5-4FDC-98D9-6AA69D7BEE3C}" type="sibTrans" cxnId="{DD35F794-0299-4DFA-B308-838CE881B876}">
      <dgm:prSet/>
      <dgm:spPr/>
      <dgm:t>
        <a:bodyPr/>
        <a:lstStyle/>
        <a:p>
          <a:endParaRPr lang="en-US"/>
        </a:p>
      </dgm:t>
    </dgm:pt>
    <dgm:pt modelId="{189C89DC-8659-430D-8B2B-8512906724B5}">
      <dgm:prSet/>
      <dgm:spPr/>
      <dgm:t>
        <a:bodyPr/>
        <a:lstStyle/>
        <a:p>
          <a:r>
            <a:rPr lang="en-US" b="1" i="0" dirty="0"/>
            <a:t>Discount Pricing Strategy</a:t>
          </a:r>
          <a:r>
            <a:rPr lang="en-US" b="0" i="0" dirty="0"/>
            <a:t>: Setting effective discount prices is challenging, as the store needs to stimulate demand without significantly impacting profit margins.</a:t>
          </a:r>
          <a:endParaRPr lang="en-US" dirty="0"/>
        </a:p>
      </dgm:t>
    </dgm:pt>
    <dgm:pt modelId="{8ED56C2F-A7ED-4420-B63F-506DAF79A7B9}" type="parTrans" cxnId="{79710F48-E719-43E1-9029-22D4C9B4BB19}">
      <dgm:prSet/>
      <dgm:spPr/>
      <dgm:t>
        <a:bodyPr/>
        <a:lstStyle/>
        <a:p>
          <a:endParaRPr lang="en-US"/>
        </a:p>
      </dgm:t>
    </dgm:pt>
    <dgm:pt modelId="{AD953041-64C6-4DBD-B1DA-625D9BFF3BCE}" type="sibTrans" cxnId="{79710F48-E719-43E1-9029-22D4C9B4BB19}">
      <dgm:prSet/>
      <dgm:spPr/>
      <dgm:t>
        <a:bodyPr/>
        <a:lstStyle/>
        <a:p>
          <a:endParaRPr lang="en-US"/>
        </a:p>
      </dgm:t>
    </dgm:pt>
    <dgm:pt modelId="{2E411C5B-B384-429C-BEA9-A3781D783BF2}">
      <dgm:prSet/>
      <dgm:spPr/>
      <dgm:t>
        <a:bodyPr/>
        <a:lstStyle/>
        <a:p>
          <a:r>
            <a:rPr lang="en-US" b="1" i="0" dirty="0"/>
            <a:t>Inventory Level Management</a:t>
          </a:r>
          <a:r>
            <a:rPr lang="en-US" b="0" i="0" dirty="0"/>
            <a:t>: Maintaining appropriate inventory levels is crucial to minimize holding costs while ensuring that popular items are always available for customers.</a:t>
          </a:r>
          <a:endParaRPr lang="en-US" dirty="0"/>
        </a:p>
      </dgm:t>
    </dgm:pt>
    <dgm:pt modelId="{F9635E2A-7E1E-4DC8-B9BC-A991A4EC6218}" type="parTrans" cxnId="{E59528C2-D981-4135-BBB3-ADD9E5D047B0}">
      <dgm:prSet/>
      <dgm:spPr/>
      <dgm:t>
        <a:bodyPr/>
        <a:lstStyle/>
        <a:p>
          <a:endParaRPr lang="en-US"/>
        </a:p>
      </dgm:t>
    </dgm:pt>
    <dgm:pt modelId="{A4FC1C28-1DBE-4148-BA8F-2A231FB60080}" type="sibTrans" cxnId="{E59528C2-D981-4135-BBB3-ADD9E5D047B0}">
      <dgm:prSet/>
      <dgm:spPr/>
      <dgm:t>
        <a:bodyPr/>
        <a:lstStyle/>
        <a:p>
          <a:endParaRPr lang="en-US"/>
        </a:p>
      </dgm:t>
    </dgm:pt>
    <dgm:pt modelId="{90169AAA-EDB1-4854-A914-F9AD48747947}">
      <dgm:prSet/>
      <dgm:spPr/>
      <dgm:t>
        <a:bodyPr/>
        <a:lstStyle/>
        <a:p>
          <a:r>
            <a:rPr lang="en-US" b="1" i="0" dirty="0"/>
            <a:t>Revenue and Profit Maximization</a:t>
          </a:r>
          <a:r>
            <a:rPr lang="en-US" b="0" i="0" dirty="0"/>
            <a:t>: The store aims to maximize revenue and profit across all product categories, which requires a careful analysis of sales data and market trends.</a:t>
          </a:r>
          <a:endParaRPr lang="en-US" dirty="0"/>
        </a:p>
      </dgm:t>
    </dgm:pt>
    <dgm:pt modelId="{1112E92B-6AD2-4286-965B-D4C15C6A940E}" type="parTrans" cxnId="{60FFF5A7-CC7D-453A-9287-315FA6C4FD13}">
      <dgm:prSet/>
      <dgm:spPr/>
      <dgm:t>
        <a:bodyPr/>
        <a:lstStyle/>
        <a:p>
          <a:endParaRPr lang="en-US"/>
        </a:p>
      </dgm:t>
    </dgm:pt>
    <dgm:pt modelId="{80C2F3F8-A2FA-456B-AC41-3102184743A3}" type="sibTrans" cxnId="{60FFF5A7-CC7D-453A-9287-315FA6C4FD13}">
      <dgm:prSet/>
      <dgm:spPr/>
      <dgm:t>
        <a:bodyPr/>
        <a:lstStyle/>
        <a:p>
          <a:endParaRPr lang="en-US"/>
        </a:p>
      </dgm:t>
    </dgm:pt>
    <dgm:pt modelId="{12A72076-A64B-4EDB-AAE6-D65EB27C2502}">
      <dgm:prSet/>
      <dgm:spPr/>
      <dgm:t>
        <a:bodyPr/>
        <a:lstStyle/>
        <a:p>
          <a:r>
            <a:rPr lang="en-US" b="1" i="0" dirty="0"/>
            <a:t>Demand Fluctuations</a:t>
          </a:r>
          <a:r>
            <a:rPr lang="en-US" b="0" i="0" dirty="0"/>
            <a:t>: The business faces difficulties in accurately forecasting demand fluctuations due to seasonality and changing consumer preferences, complicating inventory planning.</a:t>
          </a:r>
          <a:endParaRPr lang="en-US" dirty="0"/>
        </a:p>
      </dgm:t>
    </dgm:pt>
    <dgm:pt modelId="{6B1E2431-1688-4A63-9072-CAC5C5310542}" type="parTrans" cxnId="{FE545C14-0290-4699-8403-719145F547BA}">
      <dgm:prSet/>
      <dgm:spPr/>
      <dgm:t>
        <a:bodyPr/>
        <a:lstStyle/>
        <a:p>
          <a:endParaRPr lang="en-US"/>
        </a:p>
      </dgm:t>
    </dgm:pt>
    <dgm:pt modelId="{49686B2B-2208-415D-9725-7A3A56CB7230}" type="sibTrans" cxnId="{FE545C14-0290-4699-8403-719145F547BA}">
      <dgm:prSet/>
      <dgm:spPr/>
      <dgm:t>
        <a:bodyPr/>
        <a:lstStyle/>
        <a:p>
          <a:endParaRPr lang="en-US"/>
        </a:p>
      </dgm:t>
    </dgm:pt>
    <dgm:pt modelId="{FD1FD7A1-4ABC-4EE3-8E3C-03CB450C22DF}">
      <dgm:prSet/>
      <dgm:spPr/>
      <dgm:t>
        <a:bodyPr/>
        <a:lstStyle/>
        <a:p>
          <a:r>
            <a:rPr lang="en-US" b="0" i="0" dirty="0"/>
            <a:t>These challenges necessitate a robust optimization approach to enhance inventory management and pricing strategies, ultimately improving the store's financial performance and customer satisfaction</a:t>
          </a:r>
          <a:endParaRPr lang="en-US" dirty="0"/>
        </a:p>
      </dgm:t>
    </dgm:pt>
    <dgm:pt modelId="{9F5AA3B8-41F0-4FD2-BDC5-A2A751CD0EFC}" type="parTrans" cxnId="{A8522CA3-D1F5-4578-B10C-57B378A1C28B}">
      <dgm:prSet/>
      <dgm:spPr/>
      <dgm:t>
        <a:bodyPr/>
        <a:lstStyle/>
        <a:p>
          <a:endParaRPr lang="en-US"/>
        </a:p>
      </dgm:t>
    </dgm:pt>
    <dgm:pt modelId="{BBFA86FE-3668-4D5E-A3EB-79C55EEAF1D7}" type="sibTrans" cxnId="{A8522CA3-D1F5-4578-B10C-57B378A1C28B}">
      <dgm:prSet/>
      <dgm:spPr/>
      <dgm:t>
        <a:bodyPr/>
        <a:lstStyle/>
        <a:p>
          <a:endParaRPr lang="en-US"/>
        </a:p>
      </dgm:t>
    </dgm:pt>
    <dgm:pt modelId="{519D0A7E-38EF-4678-B547-65A244D8C895}" type="pres">
      <dgm:prSet presAssocID="{C580D388-3613-4478-826D-0A9765B8CA7C}" presName="vert0" presStyleCnt="0">
        <dgm:presLayoutVars>
          <dgm:dir/>
          <dgm:animOne val="branch"/>
          <dgm:animLvl val="lvl"/>
        </dgm:presLayoutVars>
      </dgm:prSet>
      <dgm:spPr/>
    </dgm:pt>
    <dgm:pt modelId="{5C031365-4ED4-4E05-91C6-B4576BF16E0E}" type="pres">
      <dgm:prSet presAssocID="{15658CB1-9A42-4731-8CAF-8337EA4BF146}" presName="thickLine" presStyleLbl="alignNode1" presStyleIdx="0" presStyleCnt="7"/>
      <dgm:spPr/>
    </dgm:pt>
    <dgm:pt modelId="{89BE0B3A-C890-43AA-8082-186D37BCED27}" type="pres">
      <dgm:prSet presAssocID="{15658CB1-9A42-4731-8CAF-8337EA4BF146}" presName="horz1" presStyleCnt="0"/>
      <dgm:spPr/>
    </dgm:pt>
    <dgm:pt modelId="{025E0B56-F965-495E-8A5B-E2CCBE201F64}" type="pres">
      <dgm:prSet presAssocID="{15658CB1-9A42-4731-8CAF-8337EA4BF146}" presName="tx1" presStyleLbl="revTx" presStyleIdx="0" presStyleCnt="7"/>
      <dgm:spPr/>
    </dgm:pt>
    <dgm:pt modelId="{9FBD66E9-EE2B-4BBD-A9B9-983FB76AAD9C}" type="pres">
      <dgm:prSet presAssocID="{15658CB1-9A42-4731-8CAF-8337EA4BF146}" presName="vert1" presStyleCnt="0"/>
      <dgm:spPr/>
    </dgm:pt>
    <dgm:pt modelId="{57E5EE8C-61D1-4998-96C5-4BD15CBF05BF}" type="pres">
      <dgm:prSet presAssocID="{8A1E0D43-7BED-4FC3-87F0-92950745F0F0}" presName="thickLine" presStyleLbl="alignNode1" presStyleIdx="1" presStyleCnt="7"/>
      <dgm:spPr/>
    </dgm:pt>
    <dgm:pt modelId="{341F7337-805D-4414-A786-1DEBD68EE211}" type="pres">
      <dgm:prSet presAssocID="{8A1E0D43-7BED-4FC3-87F0-92950745F0F0}" presName="horz1" presStyleCnt="0"/>
      <dgm:spPr/>
    </dgm:pt>
    <dgm:pt modelId="{0F08A770-D076-4B7F-8B7B-083783A30A74}" type="pres">
      <dgm:prSet presAssocID="{8A1E0D43-7BED-4FC3-87F0-92950745F0F0}" presName="tx1" presStyleLbl="revTx" presStyleIdx="1" presStyleCnt="7"/>
      <dgm:spPr/>
    </dgm:pt>
    <dgm:pt modelId="{7C898562-6C03-4BDC-AF4E-B4A9D51AE906}" type="pres">
      <dgm:prSet presAssocID="{8A1E0D43-7BED-4FC3-87F0-92950745F0F0}" presName="vert1" presStyleCnt="0"/>
      <dgm:spPr/>
    </dgm:pt>
    <dgm:pt modelId="{60DB274F-8956-4569-8E37-B1E4959A7495}" type="pres">
      <dgm:prSet presAssocID="{189C89DC-8659-430D-8B2B-8512906724B5}" presName="thickLine" presStyleLbl="alignNode1" presStyleIdx="2" presStyleCnt="7"/>
      <dgm:spPr/>
    </dgm:pt>
    <dgm:pt modelId="{2FF2DDF6-3188-43BF-98F6-7858E162C27B}" type="pres">
      <dgm:prSet presAssocID="{189C89DC-8659-430D-8B2B-8512906724B5}" presName="horz1" presStyleCnt="0"/>
      <dgm:spPr/>
    </dgm:pt>
    <dgm:pt modelId="{F11F4129-7588-40D3-A523-37F65B67E7D7}" type="pres">
      <dgm:prSet presAssocID="{189C89DC-8659-430D-8B2B-8512906724B5}" presName="tx1" presStyleLbl="revTx" presStyleIdx="2" presStyleCnt="7"/>
      <dgm:spPr/>
    </dgm:pt>
    <dgm:pt modelId="{8E2E5D22-872B-4694-B716-0B077EBB768D}" type="pres">
      <dgm:prSet presAssocID="{189C89DC-8659-430D-8B2B-8512906724B5}" presName="vert1" presStyleCnt="0"/>
      <dgm:spPr/>
    </dgm:pt>
    <dgm:pt modelId="{AEB3C292-7BF9-42BD-9273-5D2827EDAED3}" type="pres">
      <dgm:prSet presAssocID="{2E411C5B-B384-429C-BEA9-A3781D783BF2}" presName="thickLine" presStyleLbl="alignNode1" presStyleIdx="3" presStyleCnt="7"/>
      <dgm:spPr/>
    </dgm:pt>
    <dgm:pt modelId="{770E535F-A27B-47FA-BA55-F3FE47162E82}" type="pres">
      <dgm:prSet presAssocID="{2E411C5B-B384-429C-BEA9-A3781D783BF2}" presName="horz1" presStyleCnt="0"/>
      <dgm:spPr/>
    </dgm:pt>
    <dgm:pt modelId="{75D8A6BA-34E4-4FD1-81DE-5FF326FB0FF3}" type="pres">
      <dgm:prSet presAssocID="{2E411C5B-B384-429C-BEA9-A3781D783BF2}" presName="tx1" presStyleLbl="revTx" presStyleIdx="3" presStyleCnt="7"/>
      <dgm:spPr/>
    </dgm:pt>
    <dgm:pt modelId="{64263C3C-4755-440E-B83E-DCFF1B0C7702}" type="pres">
      <dgm:prSet presAssocID="{2E411C5B-B384-429C-BEA9-A3781D783BF2}" presName="vert1" presStyleCnt="0"/>
      <dgm:spPr/>
    </dgm:pt>
    <dgm:pt modelId="{33492EA8-4FC5-47D6-AB97-EBB32A173693}" type="pres">
      <dgm:prSet presAssocID="{90169AAA-EDB1-4854-A914-F9AD48747947}" presName="thickLine" presStyleLbl="alignNode1" presStyleIdx="4" presStyleCnt="7"/>
      <dgm:spPr/>
    </dgm:pt>
    <dgm:pt modelId="{EC71830E-0D6C-4669-A65C-87EDDA2925BB}" type="pres">
      <dgm:prSet presAssocID="{90169AAA-EDB1-4854-A914-F9AD48747947}" presName="horz1" presStyleCnt="0"/>
      <dgm:spPr/>
    </dgm:pt>
    <dgm:pt modelId="{DE5E80CE-5D4B-4519-A0E8-7BF4072545BB}" type="pres">
      <dgm:prSet presAssocID="{90169AAA-EDB1-4854-A914-F9AD48747947}" presName="tx1" presStyleLbl="revTx" presStyleIdx="4" presStyleCnt="7"/>
      <dgm:spPr/>
    </dgm:pt>
    <dgm:pt modelId="{AEA6E377-6B6C-45D3-B918-0FD302ED30B1}" type="pres">
      <dgm:prSet presAssocID="{90169AAA-EDB1-4854-A914-F9AD48747947}" presName="vert1" presStyleCnt="0"/>
      <dgm:spPr/>
    </dgm:pt>
    <dgm:pt modelId="{E7D30A9A-0499-4C7A-9810-4C5C3038517D}" type="pres">
      <dgm:prSet presAssocID="{12A72076-A64B-4EDB-AAE6-D65EB27C2502}" presName="thickLine" presStyleLbl="alignNode1" presStyleIdx="5" presStyleCnt="7"/>
      <dgm:spPr/>
    </dgm:pt>
    <dgm:pt modelId="{076FDBC3-6214-490B-B976-1AE10C48E01F}" type="pres">
      <dgm:prSet presAssocID="{12A72076-A64B-4EDB-AAE6-D65EB27C2502}" presName="horz1" presStyleCnt="0"/>
      <dgm:spPr/>
    </dgm:pt>
    <dgm:pt modelId="{44A2647A-515A-4A16-A417-228C912D7364}" type="pres">
      <dgm:prSet presAssocID="{12A72076-A64B-4EDB-AAE6-D65EB27C2502}" presName="tx1" presStyleLbl="revTx" presStyleIdx="5" presStyleCnt="7"/>
      <dgm:spPr/>
    </dgm:pt>
    <dgm:pt modelId="{1B9DCBE9-14F1-43DC-B59B-7748BE48AB77}" type="pres">
      <dgm:prSet presAssocID="{12A72076-A64B-4EDB-AAE6-D65EB27C2502}" presName="vert1" presStyleCnt="0"/>
      <dgm:spPr/>
    </dgm:pt>
    <dgm:pt modelId="{8DE8BEBB-B51A-401E-BB6D-F17B82923016}" type="pres">
      <dgm:prSet presAssocID="{FD1FD7A1-4ABC-4EE3-8E3C-03CB450C22DF}" presName="thickLine" presStyleLbl="alignNode1" presStyleIdx="6" presStyleCnt="7"/>
      <dgm:spPr/>
    </dgm:pt>
    <dgm:pt modelId="{EFEEB274-CD3C-450D-A0CF-BA3D62DBC3B3}" type="pres">
      <dgm:prSet presAssocID="{FD1FD7A1-4ABC-4EE3-8E3C-03CB450C22DF}" presName="horz1" presStyleCnt="0"/>
      <dgm:spPr/>
    </dgm:pt>
    <dgm:pt modelId="{61585324-5462-41E2-A8DA-9AAF7D48EF8B}" type="pres">
      <dgm:prSet presAssocID="{FD1FD7A1-4ABC-4EE3-8E3C-03CB450C22DF}" presName="tx1" presStyleLbl="revTx" presStyleIdx="6" presStyleCnt="7"/>
      <dgm:spPr/>
    </dgm:pt>
    <dgm:pt modelId="{19210106-CC09-488A-9831-14018F5E02D9}" type="pres">
      <dgm:prSet presAssocID="{FD1FD7A1-4ABC-4EE3-8E3C-03CB450C22DF}" presName="vert1" presStyleCnt="0"/>
      <dgm:spPr/>
    </dgm:pt>
  </dgm:ptLst>
  <dgm:cxnLst>
    <dgm:cxn modelId="{FE545C14-0290-4699-8403-719145F547BA}" srcId="{C580D388-3613-4478-826D-0A9765B8CA7C}" destId="{12A72076-A64B-4EDB-AAE6-D65EB27C2502}" srcOrd="5" destOrd="0" parTransId="{6B1E2431-1688-4A63-9072-CAC5C5310542}" sibTransId="{49686B2B-2208-415D-9725-7A3A56CB7230}"/>
    <dgm:cxn modelId="{79710F48-E719-43E1-9029-22D4C9B4BB19}" srcId="{C580D388-3613-4478-826D-0A9765B8CA7C}" destId="{189C89DC-8659-430D-8B2B-8512906724B5}" srcOrd="2" destOrd="0" parTransId="{8ED56C2F-A7ED-4420-B63F-506DAF79A7B9}" sibTransId="{AD953041-64C6-4DBD-B1DA-625D9BFF3BCE}"/>
    <dgm:cxn modelId="{37A5C450-F770-42E1-AC86-B0BDBB6A4D77}" type="presOf" srcId="{C580D388-3613-4478-826D-0A9765B8CA7C}" destId="{519D0A7E-38EF-4678-B547-65A244D8C895}" srcOrd="0" destOrd="0" presId="urn:microsoft.com/office/officeart/2008/layout/LinedList"/>
    <dgm:cxn modelId="{DB9B7263-E5F6-45B9-BACB-35171D4A0EA8}" type="presOf" srcId="{12A72076-A64B-4EDB-AAE6-D65EB27C2502}" destId="{44A2647A-515A-4A16-A417-228C912D7364}" srcOrd="0" destOrd="0" presId="urn:microsoft.com/office/officeart/2008/layout/LinedList"/>
    <dgm:cxn modelId="{A8074282-AFC1-4F72-8B55-81C784A8054E}" type="presOf" srcId="{90169AAA-EDB1-4854-A914-F9AD48747947}" destId="{DE5E80CE-5D4B-4519-A0E8-7BF4072545BB}" srcOrd="0" destOrd="0" presId="urn:microsoft.com/office/officeart/2008/layout/LinedList"/>
    <dgm:cxn modelId="{A232A48F-2FB0-40E0-A9F5-D730EDF239D4}" type="presOf" srcId="{15658CB1-9A42-4731-8CAF-8337EA4BF146}" destId="{025E0B56-F965-495E-8A5B-E2CCBE201F64}" srcOrd="0" destOrd="0" presId="urn:microsoft.com/office/officeart/2008/layout/LinedList"/>
    <dgm:cxn modelId="{DD35F794-0299-4DFA-B308-838CE881B876}" srcId="{C580D388-3613-4478-826D-0A9765B8CA7C}" destId="{8A1E0D43-7BED-4FC3-87F0-92950745F0F0}" srcOrd="1" destOrd="0" parTransId="{0F1FE53D-1941-460E-8FCF-97E62E667A4A}" sibTransId="{CBE7C31D-48D5-4FDC-98D9-6AA69D7BEE3C}"/>
    <dgm:cxn modelId="{A8522CA3-D1F5-4578-B10C-57B378A1C28B}" srcId="{C580D388-3613-4478-826D-0A9765B8CA7C}" destId="{FD1FD7A1-4ABC-4EE3-8E3C-03CB450C22DF}" srcOrd="6" destOrd="0" parTransId="{9F5AA3B8-41F0-4FD2-BDC5-A2A751CD0EFC}" sibTransId="{BBFA86FE-3668-4D5E-A3EB-79C55EEAF1D7}"/>
    <dgm:cxn modelId="{60FFF5A7-CC7D-453A-9287-315FA6C4FD13}" srcId="{C580D388-3613-4478-826D-0A9765B8CA7C}" destId="{90169AAA-EDB1-4854-A914-F9AD48747947}" srcOrd="4" destOrd="0" parTransId="{1112E92B-6AD2-4286-965B-D4C15C6A940E}" sibTransId="{80C2F3F8-A2FA-456B-AC41-3102184743A3}"/>
    <dgm:cxn modelId="{E59528C2-D981-4135-BBB3-ADD9E5D047B0}" srcId="{C580D388-3613-4478-826D-0A9765B8CA7C}" destId="{2E411C5B-B384-429C-BEA9-A3781D783BF2}" srcOrd="3" destOrd="0" parTransId="{F9635E2A-7E1E-4DC8-B9BC-A991A4EC6218}" sibTransId="{A4FC1C28-1DBE-4148-BA8F-2A231FB60080}"/>
    <dgm:cxn modelId="{EE4F99C4-6DDF-41A2-9CC7-954014F3562E}" type="presOf" srcId="{189C89DC-8659-430D-8B2B-8512906724B5}" destId="{F11F4129-7588-40D3-A523-37F65B67E7D7}" srcOrd="0" destOrd="0" presId="urn:microsoft.com/office/officeart/2008/layout/LinedList"/>
    <dgm:cxn modelId="{897FDECD-F8CD-4DE8-9EE2-A0F0423D701B}" type="presOf" srcId="{2E411C5B-B384-429C-BEA9-A3781D783BF2}" destId="{75D8A6BA-34E4-4FD1-81DE-5FF326FB0FF3}" srcOrd="0" destOrd="0" presId="urn:microsoft.com/office/officeart/2008/layout/LinedList"/>
    <dgm:cxn modelId="{8A6605E5-D847-4609-A534-AF71D70B65C3}" type="presOf" srcId="{FD1FD7A1-4ABC-4EE3-8E3C-03CB450C22DF}" destId="{61585324-5462-41E2-A8DA-9AAF7D48EF8B}" srcOrd="0" destOrd="0" presId="urn:microsoft.com/office/officeart/2008/layout/LinedList"/>
    <dgm:cxn modelId="{69AA17F0-FDA0-47E1-94FE-ECF12E16164B}" type="presOf" srcId="{8A1E0D43-7BED-4FC3-87F0-92950745F0F0}" destId="{0F08A770-D076-4B7F-8B7B-083783A30A74}" srcOrd="0" destOrd="0" presId="urn:microsoft.com/office/officeart/2008/layout/LinedList"/>
    <dgm:cxn modelId="{589CE9FC-88F5-48BD-9E47-630563A9087D}" srcId="{C580D388-3613-4478-826D-0A9765B8CA7C}" destId="{15658CB1-9A42-4731-8CAF-8337EA4BF146}" srcOrd="0" destOrd="0" parTransId="{8FF4F7DA-B1EC-4727-A92D-9C5DA0164D07}" sibTransId="{1959092E-F3E0-4ACD-99CA-4801DA0F87C8}"/>
    <dgm:cxn modelId="{C24CAD5B-D634-4E0B-ABBC-B212F394D4C8}" type="presParOf" srcId="{519D0A7E-38EF-4678-B547-65A244D8C895}" destId="{5C031365-4ED4-4E05-91C6-B4576BF16E0E}" srcOrd="0" destOrd="0" presId="urn:microsoft.com/office/officeart/2008/layout/LinedList"/>
    <dgm:cxn modelId="{E5F10FC1-5E26-44AA-BEAB-B0620293E865}" type="presParOf" srcId="{519D0A7E-38EF-4678-B547-65A244D8C895}" destId="{89BE0B3A-C890-43AA-8082-186D37BCED27}" srcOrd="1" destOrd="0" presId="urn:microsoft.com/office/officeart/2008/layout/LinedList"/>
    <dgm:cxn modelId="{661AE594-C479-4E47-BC51-695298212518}" type="presParOf" srcId="{89BE0B3A-C890-43AA-8082-186D37BCED27}" destId="{025E0B56-F965-495E-8A5B-E2CCBE201F64}" srcOrd="0" destOrd="0" presId="urn:microsoft.com/office/officeart/2008/layout/LinedList"/>
    <dgm:cxn modelId="{E85B585E-62D3-46F5-8C47-38DA6A8202F8}" type="presParOf" srcId="{89BE0B3A-C890-43AA-8082-186D37BCED27}" destId="{9FBD66E9-EE2B-4BBD-A9B9-983FB76AAD9C}" srcOrd="1" destOrd="0" presId="urn:microsoft.com/office/officeart/2008/layout/LinedList"/>
    <dgm:cxn modelId="{8D64380C-7FA8-4349-BC5B-56D8754A6D5E}" type="presParOf" srcId="{519D0A7E-38EF-4678-B547-65A244D8C895}" destId="{57E5EE8C-61D1-4998-96C5-4BD15CBF05BF}" srcOrd="2" destOrd="0" presId="urn:microsoft.com/office/officeart/2008/layout/LinedList"/>
    <dgm:cxn modelId="{30D65B35-BE59-46ED-90C9-16C82C3A96AE}" type="presParOf" srcId="{519D0A7E-38EF-4678-B547-65A244D8C895}" destId="{341F7337-805D-4414-A786-1DEBD68EE211}" srcOrd="3" destOrd="0" presId="urn:microsoft.com/office/officeart/2008/layout/LinedList"/>
    <dgm:cxn modelId="{0AC9C8C5-BA97-4763-B990-056B06ED8A91}" type="presParOf" srcId="{341F7337-805D-4414-A786-1DEBD68EE211}" destId="{0F08A770-D076-4B7F-8B7B-083783A30A74}" srcOrd="0" destOrd="0" presId="urn:microsoft.com/office/officeart/2008/layout/LinedList"/>
    <dgm:cxn modelId="{9B65D971-9075-4C1E-865E-9536FB331A73}" type="presParOf" srcId="{341F7337-805D-4414-A786-1DEBD68EE211}" destId="{7C898562-6C03-4BDC-AF4E-B4A9D51AE906}" srcOrd="1" destOrd="0" presId="urn:microsoft.com/office/officeart/2008/layout/LinedList"/>
    <dgm:cxn modelId="{00FA5B6D-7312-4EA6-92DD-D6AF0B24082E}" type="presParOf" srcId="{519D0A7E-38EF-4678-B547-65A244D8C895}" destId="{60DB274F-8956-4569-8E37-B1E4959A7495}" srcOrd="4" destOrd="0" presId="urn:microsoft.com/office/officeart/2008/layout/LinedList"/>
    <dgm:cxn modelId="{3897ECBD-EE5B-41E5-B719-B5AC5618C46C}" type="presParOf" srcId="{519D0A7E-38EF-4678-B547-65A244D8C895}" destId="{2FF2DDF6-3188-43BF-98F6-7858E162C27B}" srcOrd="5" destOrd="0" presId="urn:microsoft.com/office/officeart/2008/layout/LinedList"/>
    <dgm:cxn modelId="{5C5B4D99-BADA-4ADB-9B17-7FF43E9052B7}" type="presParOf" srcId="{2FF2DDF6-3188-43BF-98F6-7858E162C27B}" destId="{F11F4129-7588-40D3-A523-37F65B67E7D7}" srcOrd="0" destOrd="0" presId="urn:microsoft.com/office/officeart/2008/layout/LinedList"/>
    <dgm:cxn modelId="{2A7BE688-6A76-4DD6-90CA-9DF05BDACF45}" type="presParOf" srcId="{2FF2DDF6-3188-43BF-98F6-7858E162C27B}" destId="{8E2E5D22-872B-4694-B716-0B077EBB768D}" srcOrd="1" destOrd="0" presId="urn:microsoft.com/office/officeart/2008/layout/LinedList"/>
    <dgm:cxn modelId="{B977F2DE-97BE-4FFA-8AC0-CC9E004FC2DB}" type="presParOf" srcId="{519D0A7E-38EF-4678-B547-65A244D8C895}" destId="{AEB3C292-7BF9-42BD-9273-5D2827EDAED3}" srcOrd="6" destOrd="0" presId="urn:microsoft.com/office/officeart/2008/layout/LinedList"/>
    <dgm:cxn modelId="{9222EDCA-DC98-4F52-8AA0-8EA52CF718B1}" type="presParOf" srcId="{519D0A7E-38EF-4678-B547-65A244D8C895}" destId="{770E535F-A27B-47FA-BA55-F3FE47162E82}" srcOrd="7" destOrd="0" presId="urn:microsoft.com/office/officeart/2008/layout/LinedList"/>
    <dgm:cxn modelId="{058E63DD-67BF-44C4-9DDC-1F5B947E4441}" type="presParOf" srcId="{770E535F-A27B-47FA-BA55-F3FE47162E82}" destId="{75D8A6BA-34E4-4FD1-81DE-5FF326FB0FF3}" srcOrd="0" destOrd="0" presId="urn:microsoft.com/office/officeart/2008/layout/LinedList"/>
    <dgm:cxn modelId="{C18E4E24-A771-4C61-8C11-7092DFB27C7B}" type="presParOf" srcId="{770E535F-A27B-47FA-BA55-F3FE47162E82}" destId="{64263C3C-4755-440E-B83E-DCFF1B0C7702}" srcOrd="1" destOrd="0" presId="urn:microsoft.com/office/officeart/2008/layout/LinedList"/>
    <dgm:cxn modelId="{1FF1FEDA-4AD3-4387-A67A-FBB266958478}" type="presParOf" srcId="{519D0A7E-38EF-4678-B547-65A244D8C895}" destId="{33492EA8-4FC5-47D6-AB97-EBB32A173693}" srcOrd="8" destOrd="0" presId="urn:microsoft.com/office/officeart/2008/layout/LinedList"/>
    <dgm:cxn modelId="{8BC0E6BE-B7FD-4E4C-B3D8-5AFCAACCCBBA}" type="presParOf" srcId="{519D0A7E-38EF-4678-B547-65A244D8C895}" destId="{EC71830E-0D6C-4669-A65C-87EDDA2925BB}" srcOrd="9" destOrd="0" presId="urn:microsoft.com/office/officeart/2008/layout/LinedList"/>
    <dgm:cxn modelId="{2D4AD6C7-3EF4-4DCB-BF2E-6F2BA5AE4DDD}" type="presParOf" srcId="{EC71830E-0D6C-4669-A65C-87EDDA2925BB}" destId="{DE5E80CE-5D4B-4519-A0E8-7BF4072545BB}" srcOrd="0" destOrd="0" presId="urn:microsoft.com/office/officeart/2008/layout/LinedList"/>
    <dgm:cxn modelId="{415C48EB-E2F6-40D6-8F7D-6CE68594DC9F}" type="presParOf" srcId="{EC71830E-0D6C-4669-A65C-87EDDA2925BB}" destId="{AEA6E377-6B6C-45D3-B918-0FD302ED30B1}" srcOrd="1" destOrd="0" presId="urn:microsoft.com/office/officeart/2008/layout/LinedList"/>
    <dgm:cxn modelId="{23EEAF80-CB42-4F51-AB45-0B17D410927C}" type="presParOf" srcId="{519D0A7E-38EF-4678-B547-65A244D8C895}" destId="{E7D30A9A-0499-4C7A-9810-4C5C3038517D}" srcOrd="10" destOrd="0" presId="urn:microsoft.com/office/officeart/2008/layout/LinedList"/>
    <dgm:cxn modelId="{0E8227AF-E924-4596-9AEA-9194419F7E45}" type="presParOf" srcId="{519D0A7E-38EF-4678-B547-65A244D8C895}" destId="{076FDBC3-6214-490B-B976-1AE10C48E01F}" srcOrd="11" destOrd="0" presId="urn:microsoft.com/office/officeart/2008/layout/LinedList"/>
    <dgm:cxn modelId="{FA3600EB-4AEE-4E16-ACA3-1BE26A45B07E}" type="presParOf" srcId="{076FDBC3-6214-490B-B976-1AE10C48E01F}" destId="{44A2647A-515A-4A16-A417-228C912D7364}" srcOrd="0" destOrd="0" presId="urn:microsoft.com/office/officeart/2008/layout/LinedList"/>
    <dgm:cxn modelId="{1148FFDE-B2A8-4BB0-9E9A-CF8DEE1580E0}" type="presParOf" srcId="{076FDBC3-6214-490B-B976-1AE10C48E01F}" destId="{1B9DCBE9-14F1-43DC-B59B-7748BE48AB77}" srcOrd="1" destOrd="0" presId="urn:microsoft.com/office/officeart/2008/layout/LinedList"/>
    <dgm:cxn modelId="{FE8A99DB-6E8E-4868-9569-C95FB42AAF63}" type="presParOf" srcId="{519D0A7E-38EF-4678-B547-65A244D8C895}" destId="{8DE8BEBB-B51A-401E-BB6D-F17B82923016}" srcOrd="12" destOrd="0" presId="urn:microsoft.com/office/officeart/2008/layout/LinedList"/>
    <dgm:cxn modelId="{F576ADB3-101B-4D84-AAE0-BF0DEFB5D4CE}" type="presParOf" srcId="{519D0A7E-38EF-4678-B547-65A244D8C895}" destId="{EFEEB274-CD3C-450D-A0CF-BA3D62DBC3B3}" srcOrd="13" destOrd="0" presId="urn:microsoft.com/office/officeart/2008/layout/LinedList"/>
    <dgm:cxn modelId="{DD8168F3-5177-4BD9-9701-E206C47A2F8A}" type="presParOf" srcId="{EFEEB274-CD3C-450D-A0CF-BA3D62DBC3B3}" destId="{61585324-5462-41E2-A8DA-9AAF7D48EF8B}" srcOrd="0" destOrd="0" presId="urn:microsoft.com/office/officeart/2008/layout/LinedList"/>
    <dgm:cxn modelId="{539F535C-5C71-4C8E-A4CE-4E3030BF3FFB}" type="presParOf" srcId="{EFEEB274-CD3C-450D-A0CF-BA3D62DBC3B3}" destId="{19210106-CC09-488A-9831-14018F5E02D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7716BE-2FC1-4221-B4E4-403E8A5152D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D106DEB-AFE2-422A-8761-D99530CF51AC}">
      <dgm:prSet/>
      <dgm:spPr/>
      <dgm:t>
        <a:bodyPr/>
        <a:lstStyle/>
        <a:p>
          <a:pPr>
            <a:lnSpc>
              <a:spcPct val="100000"/>
            </a:lnSpc>
          </a:pPr>
          <a:r>
            <a:rPr lang="en-US" b="1" i="0"/>
            <a:t>Pricing Strategy</a:t>
          </a:r>
          <a:r>
            <a:rPr lang="en-US" b="0" i="0"/>
            <a:t>: The discount pricing strategy was effective in stimulating demand, particularly for Electronics in Month 5, which generated the highest monthly revenue.</a:t>
          </a:r>
          <a:endParaRPr lang="en-US"/>
        </a:p>
      </dgm:t>
    </dgm:pt>
    <dgm:pt modelId="{1F44A4F3-2F15-486F-8555-44E70CFE0B84}" type="parTrans" cxnId="{10F1B50C-B76C-451F-AB52-0157C7E25D01}">
      <dgm:prSet/>
      <dgm:spPr/>
      <dgm:t>
        <a:bodyPr/>
        <a:lstStyle/>
        <a:p>
          <a:endParaRPr lang="en-US"/>
        </a:p>
      </dgm:t>
    </dgm:pt>
    <dgm:pt modelId="{9556D2D3-C69C-47DA-A21C-736F3F92B4B7}" type="sibTrans" cxnId="{10F1B50C-B76C-451F-AB52-0157C7E25D01}">
      <dgm:prSet/>
      <dgm:spPr/>
      <dgm:t>
        <a:bodyPr/>
        <a:lstStyle/>
        <a:p>
          <a:endParaRPr lang="en-US"/>
        </a:p>
      </dgm:t>
    </dgm:pt>
    <dgm:pt modelId="{AD1A2A9F-6800-41EE-A4BB-C24680E8C055}">
      <dgm:prSet/>
      <dgm:spPr/>
      <dgm:t>
        <a:bodyPr/>
        <a:lstStyle/>
        <a:p>
          <a:pPr>
            <a:lnSpc>
              <a:spcPct val="100000"/>
            </a:lnSpc>
          </a:pPr>
          <a:r>
            <a:rPr lang="en-US" b="1" i="0"/>
            <a:t>Inventory Management</a:t>
          </a:r>
          <a:r>
            <a:rPr lang="en-US" b="0" i="0"/>
            <a:t>: The store maintained relatively stable inventory levels for the first four months but significantly reduced inventory by Month 5. This suggests a potential need for more frequent restocking to avoid stockouts.</a:t>
          </a:r>
          <a:endParaRPr lang="en-US"/>
        </a:p>
      </dgm:t>
    </dgm:pt>
    <dgm:pt modelId="{82EAB73C-44A2-456C-AF77-CA6A63D954BB}" type="parTrans" cxnId="{192963DD-2499-40CF-997D-F5B4A8CA6E39}">
      <dgm:prSet/>
      <dgm:spPr/>
      <dgm:t>
        <a:bodyPr/>
        <a:lstStyle/>
        <a:p>
          <a:endParaRPr lang="en-US"/>
        </a:p>
      </dgm:t>
    </dgm:pt>
    <dgm:pt modelId="{10357315-1BAD-4B4B-B932-73F081E9EA4C}" type="sibTrans" cxnId="{192963DD-2499-40CF-997D-F5B4A8CA6E39}">
      <dgm:prSet/>
      <dgm:spPr/>
      <dgm:t>
        <a:bodyPr/>
        <a:lstStyle/>
        <a:p>
          <a:endParaRPr lang="en-US"/>
        </a:p>
      </dgm:t>
    </dgm:pt>
    <dgm:pt modelId="{DB6E4E35-21F8-4102-A7D2-68791D06A54D}">
      <dgm:prSet/>
      <dgm:spPr/>
      <dgm:t>
        <a:bodyPr/>
        <a:lstStyle/>
        <a:p>
          <a:pPr>
            <a:lnSpc>
              <a:spcPct val="100000"/>
            </a:lnSpc>
          </a:pPr>
          <a:r>
            <a:rPr lang="en-US" b="1" i="0"/>
            <a:t>Product Performance</a:t>
          </a:r>
          <a:r>
            <a:rPr lang="en-US" b="0" i="0"/>
            <a:t>: Electronics: Highest contributor to sales and revenue</a:t>
          </a:r>
          <a:endParaRPr lang="en-US"/>
        </a:p>
      </dgm:t>
    </dgm:pt>
    <dgm:pt modelId="{F34CA01F-83F7-40E9-A3A9-3DA6136CD5D8}" type="parTrans" cxnId="{0DF6F7B2-2215-468F-9240-F3BB0B011A45}">
      <dgm:prSet/>
      <dgm:spPr/>
      <dgm:t>
        <a:bodyPr/>
        <a:lstStyle/>
        <a:p>
          <a:endParaRPr lang="en-US"/>
        </a:p>
      </dgm:t>
    </dgm:pt>
    <dgm:pt modelId="{967EB3D4-A96A-4514-9E0B-5179DD13D9E9}" type="sibTrans" cxnId="{0DF6F7B2-2215-468F-9240-F3BB0B011A45}">
      <dgm:prSet/>
      <dgm:spPr/>
      <dgm:t>
        <a:bodyPr/>
        <a:lstStyle/>
        <a:p>
          <a:endParaRPr lang="en-US"/>
        </a:p>
      </dgm:t>
    </dgm:pt>
    <dgm:pt modelId="{0CD2E9E6-A64E-48F7-A882-76618A6962A2}">
      <dgm:prSet/>
      <dgm:spPr/>
      <dgm:t>
        <a:bodyPr/>
        <a:lstStyle/>
        <a:p>
          <a:pPr>
            <a:lnSpc>
              <a:spcPct val="100000"/>
            </a:lnSpc>
          </a:pPr>
          <a:r>
            <a:rPr lang="en-US" b="1" i="0"/>
            <a:t>Furniture: </a:t>
          </a:r>
          <a:r>
            <a:rPr lang="en-US" b="0" i="0"/>
            <a:t>Second-highest in units sold, indicating strong demand</a:t>
          </a:r>
          <a:endParaRPr lang="en-US"/>
        </a:p>
      </dgm:t>
    </dgm:pt>
    <dgm:pt modelId="{18E9DA5A-FB50-4A0E-9C85-3458DC065B07}" type="parTrans" cxnId="{C2B0B165-F961-4D15-A19F-A6A7642A1608}">
      <dgm:prSet/>
      <dgm:spPr/>
      <dgm:t>
        <a:bodyPr/>
        <a:lstStyle/>
        <a:p>
          <a:endParaRPr lang="en-US"/>
        </a:p>
      </dgm:t>
    </dgm:pt>
    <dgm:pt modelId="{88CBAE81-A5B3-4B46-A00D-CC315DEF166C}" type="sibTrans" cxnId="{C2B0B165-F961-4D15-A19F-A6A7642A1608}">
      <dgm:prSet/>
      <dgm:spPr/>
      <dgm:t>
        <a:bodyPr/>
        <a:lstStyle/>
        <a:p>
          <a:endParaRPr lang="en-US"/>
        </a:p>
      </dgm:t>
    </dgm:pt>
    <dgm:pt modelId="{E8FE346A-6183-473E-A8AF-12FC0890A23C}">
      <dgm:prSet/>
      <dgm:spPr/>
      <dgm:t>
        <a:bodyPr/>
        <a:lstStyle/>
        <a:p>
          <a:pPr>
            <a:lnSpc>
              <a:spcPct val="100000"/>
            </a:lnSpc>
          </a:pPr>
          <a:r>
            <a:rPr lang="en-US" b="1" i="0"/>
            <a:t>Clothing: </a:t>
          </a:r>
          <a:r>
            <a:rPr lang="en-US" b="0" i="0"/>
            <a:t>Significant sales in Month 2, possibly due to a promotional event</a:t>
          </a:r>
          <a:endParaRPr lang="en-US"/>
        </a:p>
      </dgm:t>
    </dgm:pt>
    <dgm:pt modelId="{7E94DBE7-AEEB-4F81-82E4-8B557AFE9E20}" type="parTrans" cxnId="{38316002-0376-442D-B327-CB8DEE848EA6}">
      <dgm:prSet/>
      <dgm:spPr/>
      <dgm:t>
        <a:bodyPr/>
        <a:lstStyle/>
        <a:p>
          <a:endParaRPr lang="en-US"/>
        </a:p>
      </dgm:t>
    </dgm:pt>
    <dgm:pt modelId="{DF55DB1A-F0DD-483C-AB71-25A45E5D4385}" type="sibTrans" cxnId="{38316002-0376-442D-B327-CB8DEE848EA6}">
      <dgm:prSet/>
      <dgm:spPr/>
      <dgm:t>
        <a:bodyPr/>
        <a:lstStyle/>
        <a:p>
          <a:endParaRPr lang="en-US"/>
        </a:p>
      </dgm:t>
    </dgm:pt>
    <dgm:pt modelId="{A2B11E05-10DC-4C15-8592-3A2A75BFBA78}">
      <dgm:prSet/>
      <dgm:spPr/>
      <dgm:t>
        <a:bodyPr/>
        <a:lstStyle/>
        <a:p>
          <a:pPr>
            <a:lnSpc>
              <a:spcPct val="100000"/>
            </a:lnSpc>
          </a:pPr>
          <a:r>
            <a:rPr lang="en-US" b="1" i="0"/>
            <a:t>Toys and Groceries</a:t>
          </a:r>
          <a:r>
            <a:rPr lang="en-US" b="0" i="0"/>
            <a:t>: Lower sales volumes, may require reevaluation of inventory and pricing strategies</a:t>
          </a:r>
          <a:endParaRPr lang="en-US"/>
        </a:p>
      </dgm:t>
    </dgm:pt>
    <dgm:pt modelId="{76A60A53-7C85-4395-9C1C-F50CC39C1434}" type="parTrans" cxnId="{43DCBE28-2DBE-4999-847E-B4F0F19F43C4}">
      <dgm:prSet/>
      <dgm:spPr/>
      <dgm:t>
        <a:bodyPr/>
        <a:lstStyle/>
        <a:p>
          <a:endParaRPr lang="en-US"/>
        </a:p>
      </dgm:t>
    </dgm:pt>
    <dgm:pt modelId="{385AD64C-71EA-44BC-9FBC-AA2F382B1D19}" type="sibTrans" cxnId="{43DCBE28-2DBE-4999-847E-B4F0F19F43C4}">
      <dgm:prSet/>
      <dgm:spPr/>
      <dgm:t>
        <a:bodyPr/>
        <a:lstStyle/>
        <a:p>
          <a:endParaRPr lang="en-US"/>
        </a:p>
      </dgm:t>
    </dgm:pt>
    <dgm:pt modelId="{9B887078-54FB-43F7-A3C1-F99BB45DF44C}" type="pres">
      <dgm:prSet presAssocID="{8E7716BE-2FC1-4221-B4E4-403E8A5152DB}" presName="root" presStyleCnt="0">
        <dgm:presLayoutVars>
          <dgm:dir/>
          <dgm:resizeHandles val="exact"/>
        </dgm:presLayoutVars>
      </dgm:prSet>
      <dgm:spPr/>
    </dgm:pt>
    <dgm:pt modelId="{90BFA616-5B9D-49E4-86FB-5AA5BD043EF4}" type="pres">
      <dgm:prSet presAssocID="{BD106DEB-AFE2-422A-8761-D99530CF51AC}" presName="compNode" presStyleCnt="0"/>
      <dgm:spPr/>
    </dgm:pt>
    <dgm:pt modelId="{1E537225-43BC-4C0D-9377-50091322BB85}" type="pres">
      <dgm:prSet presAssocID="{BD106DEB-AFE2-422A-8761-D99530CF51AC}" presName="bgRect" presStyleLbl="bgShp" presStyleIdx="0" presStyleCnt="6"/>
      <dgm:spPr/>
    </dgm:pt>
    <dgm:pt modelId="{0B604F64-D08F-4D24-BC38-793E9D15AE60}" type="pres">
      <dgm:prSet presAssocID="{BD106DEB-AFE2-422A-8761-D99530CF51A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llar"/>
        </a:ext>
      </dgm:extLst>
    </dgm:pt>
    <dgm:pt modelId="{670B981A-2630-48A2-874E-96AFF83224D0}" type="pres">
      <dgm:prSet presAssocID="{BD106DEB-AFE2-422A-8761-D99530CF51AC}" presName="spaceRect" presStyleCnt="0"/>
      <dgm:spPr/>
    </dgm:pt>
    <dgm:pt modelId="{56835B20-015E-4AA2-BB8C-89D3F5B4D9B9}" type="pres">
      <dgm:prSet presAssocID="{BD106DEB-AFE2-422A-8761-D99530CF51AC}" presName="parTx" presStyleLbl="revTx" presStyleIdx="0" presStyleCnt="6">
        <dgm:presLayoutVars>
          <dgm:chMax val="0"/>
          <dgm:chPref val="0"/>
        </dgm:presLayoutVars>
      </dgm:prSet>
      <dgm:spPr/>
    </dgm:pt>
    <dgm:pt modelId="{D86BD48D-F167-44FC-A6DD-1866DB83A9BD}" type="pres">
      <dgm:prSet presAssocID="{9556D2D3-C69C-47DA-A21C-736F3F92B4B7}" presName="sibTrans" presStyleCnt="0"/>
      <dgm:spPr/>
    </dgm:pt>
    <dgm:pt modelId="{889CA2F1-8BBE-4EBD-80D3-6E1BC2901024}" type="pres">
      <dgm:prSet presAssocID="{AD1A2A9F-6800-41EE-A4BB-C24680E8C055}" presName="compNode" presStyleCnt="0"/>
      <dgm:spPr/>
    </dgm:pt>
    <dgm:pt modelId="{59002C17-722B-47C8-AC70-040896FFD85A}" type="pres">
      <dgm:prSet presAssocID="{AD1A2A9F-6800-41EE-A4BB-C24680E8C055}" presName="bgRect" presStyleLbl="bgShp" presStyleIdx="1" presStyleCnt="6"/>
      <dgm:spPr/>
    </dgm:pt>
    <dgm:pt modelId="{C48E89EA-8E76-4DB0-8F4D-4BE6109486A9}" type="pres">
      <dgm:prSet presAssocID="{AD1A2A9F-6800-41EE-A4BB-C24680E8C05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x trolley"/>
        </a:ext>
      </dgm:extLst>
    </dgm:pt>
    <dgm:pt modelId="{31AFE000-1B67-4EAC-AD1B-2720A53A48D4}" type="pres">
      <dgm:prSet presAssocID="{AD1A2A9F-6800-41EE-A4BB-C24680E8C055}" presName="spaceRect" presStyleCnt="0"/>
      <dgm:spPr/>
    </dgm:pt>
    <dgm:pt modelId="{4F9CA97B-A41A-4673-9B36-E30C0366E38A}" type="pres">
      <dgm:prSet presAssocID="{AD1A2A9F-6800-41EE-A4BB-C24680E8C055}" presName="parTx" presStyleLbl="revTx" presStyleIdx="1" presStyleCnt="6">
        <dgm:presLayoutVars>
          <dgm:chMax val="0"/>
          <dgm:chPref val="0"/>
        </dgm:presLayoutVars>
      </dgm:prSet>
      <dgm:spPr/>
    </dgm:pt>
    <dgm:pt modelId="{67652149-5BB7-42A0-AEA5-9CFFF80A2F81}" type="pres">
      <dgm:prSet presAssocID="{10357315-1BAD-4B4B-B932-73F081E9EA4C}" presName="sibTrans" presStyleCnt="0"/>
      <dgm:spPr/>
    </dgm:pt>
    <dgm:pt modelId="{FEEA99EA-FB1E-40F4-8AA3-E7409D039F14}" type="pres">
      <dgm:prSet presAssocID="{DB6E4E35-21F8-4102-A7D2-68791D06A54D}" presName="compNode" presStyleCnt="0"/>
      <dgm:spPr/>
    </dgm:pt>
    <dgm:pt modelId="{559AC091-12F9-40F6-A3F8-E271AB5EC18A}" type="pres">
      <dgm:prSet presAssocID="{DB6E4E35-21F8-4102-A7D2-68791D06A54D}" presName="bgRect" presStyleLbl="bgShp" presStyleIdx="2" presStyleCnt="6"/>
      <dgm:spPr/>
    </dgm:pt>
    <dgm:pt modelId="{F42B2D9C-19F4-489C-B39D-51BBE8C2D8B4}" type="pres">
      <dgm:prSet presAssocID="{DB6E4E35-21F8-4102-A7D2-68791D06A54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E3FBFFFA-0AC2-4D31-93B1-C0EAAA020598}" type="pres">
      <dgm:prSet presAssocID="{DB6E4E35-21F8-4102-A7D2-68791D06A54D}" presName="spaceRect" presStyleCnt="0"/>
      <dgm:spPr/>
    </dgm:pt>
    <dgm:pt modelId="{0180ACA1-D997-4009-8DC5-035676AA7583}" type="pres">
      <dgm:prSet presAssocID="{DB6E4E35-21F8-4102-A7D2-68791D06A54D}" presName="parTx" presStyleLbl="revTx" presStyleIdx="2" presStyleCnt="6">
        <dgm:presLayoutVars>
          <dgm:chMax val="0"/>
          <dgm:chPref val="0"/>
        </dgm:presLayoutVars>
      </dgm:prSet>
      <dgm:spPr/>
    </dgm:pt>
    <dgm:pt modelId="{30DAF41A-A154-4BAC-B3A3-E5A29B4BC3FA}" type="pres">
      <dgm:prSet presAssocID="{967EB3D4-A96A-4514-9E0B-5179DD13D9E9}" presName="sibTrans" presStyleCnt="0"/>
      <dgm:spPr/>
    </dgm:pt>
    <dgm:pt modelId="{F1EDD6B2-9C88-4570-80D2-394F32A776E4}" type="pres">
      <dgm:prSet presAssocID="{0CD2E9E6-A64E-48F7-A882-76618A6962A2}" presName="compNode" presStyleCnt="0"/>
      <dgm:spPr/>
    </dgm:pt>
    <dgm:pt modelId="{439277B6-8B06-4D39-8688-5D697D5FA3A3}" type="pres">
      <dgm:prSet presAssocID="{0CD2E9E6-A64E-48F7-A882-76618A6962A2}" presName="bgRect" presStyleLbl="bgShp" presStyleIdx="3" presStyleCnt="6"/>
      <dgm:spPr/>
    </dgm:pt>
    <dgm:pt modelId="{40819F94-AE5B-4EB2-8078-BE8C58BA8AB2}" type="pres">
      <dgm:prSet presAssocID="{0CD2E9E6-A64E-48F7-A882-76618A6962A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uch"/>
        </a:ext>
      </dgm:extLst>
    </dgm:pt>
    <dgm:pt modelId="{921A0518-9EE0-45C3-ACC3-60A43AAD8060}" type="pres">
      <dgm:prSet presAssocID="{0CD2E9E6-A64E-48F7-A882-76618A6962A2}" presName="spaceRect" presStyleCnt="0"/>
      <dgm:spPr/>
    </dgm:pt>
    <dgm:pt modelId="{B7EF5D56-718E-45B3-A61B-92D6B8C0CA73}" type="pres">
      <dgm:prSet presAssocID="{0CD2E9E6-A64E-48F7-A882-76618A6962A2}" presName="parTx" presStyleLbl="revTx" presStyleIdx="3" presStyleCnt="6">
        <dgm:presLayoutVars>
          <dgm:chMax val="0"/>
          <dgm:chPref val="0"/>
        </dgm:presLayoutVars>
      </dgm:prSet>
      <dgm:spPr/>
    </dgm:pt>
    <dgm:pt modelId="{730B5D95-7097-42F8-80FD-A24CAE125326}" type="pres">
      <dgm:prSet presAssocID="{88CBAE81-A5B3-4B46-A00D-CC315DEF166C}" presName="sibTrans" presStyleCnt="0"/>
      <dgm:spPr/>
    </dgm:pt>
    <dgm:pt modelId="{785518EB-F9BF-49A7-83FA-AD727F24A4BA}" type="pres">
      <dgm:prSet presAssocID="{E8FE346A-6183-473E-A8AF-12FC0890A23C}" presName="compNode" presStyleCnt="0"/>
      <dgm:spPr/>
    </dgm:pt>
    <dgm:pt modelId="{A52BDE6F-E0C7-4E01-8EE7-E1133B873BF4}" type="pres">
      <dgm:prSet presAssocID="{E8FE346A-6183-473E-A8AF-12FC0890A23C}" presName="bgRect" presStyleLbl="bgShp" presStyleIdx="4" presStyleCnt="6"/>
      <dgm:spPr/>
    </dgm:pt>
    <dgm:pt modelId="{1C067034-84B4-4E38-A1DB-89A5F10B705C}" type="pres">
      <dgm:prSet presAssocID="{E8FE346A-6183-473E-A8AF-12FC0890A23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uit"/>
        </a:ext>
      </dgm:extLst>
    </dgm:pt>
    <dgm:pt modelId="{143A35C0-CB94-4481-AC9F-D4168FB333D4}" type="pres">
      <dgm:prSet presAssocID="{E8FE346A-6183-473E-A8AF-12FC0890A23C}" presName="spaceRect" presStyleCnt="0"/>
      <dgm:spPr/>
    </dgm:pt>
    <dgm:pt modelId="{4B24D2B0-8651-4114-B57E-C92D030B2553}" type="pres">
      <dgm:prSet presAssocID="{E8FE346A-6183-473E-A8AF-12FC0890A23C}" presName="parTx" presStyleLbl="revTx" presStyleIdx="4" presStyleCnt="6">
        <dgm:presLayoutVars>
          <dgm:chMax val="0"/>
          <dgm:chPref val="0"/>
        </dgm:presLayoutVars>
      </dgm:prSet>
      <dgm:spPr/>
    </dgm:pt>
    <dgm:pt modelId="{B7B23C07-1C60-4C27-81C3-E3D7AFCF00F0}" type="pres">
      <dgm:prSet presAssocID="{DF55DB1A-F0DD-483C-AB71-25A45E5D4385}" presName="sibTrans" presStyleCnt="0"/>
      <dgm:spPr/>
    </dgm:pt>
    <dgm:pt modelId="{22B020B1-DE2A-4E75-9B36-92FEFB2411AB}" type="pres">
      <dgm:prSet presAssocID="{A2B11E05-10DC-4C15-8592-3A2A75BFBA78}" presName="compNode" presStyleCnt="0"/>
      <dgm:spPr/>
    </dgm:pt>
    <dgm:pt modelId="{C0D39D15-45D3-4CBD-AD63-8C23A97636EE}" type="pres">
      <dgm:prSet presAssocID="{A2B11E05-10DC-4C15-8592-3A2A75BFBA78}" presName="bgRect" presStyleLbl="bgShp" presStyleIdx="5" presStyleCnt="6"/>
      <dgm:spPr/>
    </dgm:pt>
    <dgm:pt modelId="{0FBDDFAB-C072-49F3-BCC1-B95DF1020B59}" type="pres">
      <dgm:prSet presAssocID="{A2B11E05-10DC-4C15-8592-3A2A75BFBA7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hopping basket"/>
        </a:ext>
      </dgm:extLst>
    </dgm:pt>
    <dgm:pt modelId="{43F5681F-66B1-48ED-90F2-E30CFA793ED0}" type="pres">
      <dgm:prSet presAssocID="{A2B11E05-10DC-4C15-8592-3A2A75BFBA78}" presName="spaceRect" presStyleCnt="0"/>
      <dgm:spPr/>
    </dgm:pt>
    <dgm:pt modelId="{BAFB84D8-80A0-4846-8A93-9BF7AE6E6D39}" type="pres">
      <dgm:prSet presAssocID="{A2B11E05-10DC-4C15-8592-3A2A75BFBA78}" presName="parTx" presStyleLbl="revTx" presStyleIdx="5" presStyleCnt="6">
        <dgm:presLayoutVars>
          <dgm:chMax val="0"/>
          <dgm:chPref val="0"/>
        </dgm:presLayoutVars>
      </dgm:prSet>
      <dgm:spPr/>
    </dgm:pt>
  </dgm:ptLst>
  <dgm:cxnLst>
    <dgm:cxn modelId="{5AD19B00-6A28-4C9E-9CE2-E8175B099BCA}" type="presOf" srcId="{BD106DEB-AFE2-422A-8761-D99530CF51AC}" destId="{56835B20-015E-4AA2-BB8C-89D3F5B4D9B9}" srcOrd="0" destOrd="0" presId="urn:microsoft.com/office/officeart/2018/2/layout/IconVerticalSolidList"/>
    <dgm:cxn modelId="{38316002-0376-442D-B327-CB8DEE848EA6}" srcId="{8E7716BE-2FC1-4221-B4E4-403E8A5152DB}" destId="{E8FE346A-6183-473E-A8AF-12FC0890A23C}" srcOrd="4" destOrd="0" parTransId="{7E94DBE7-AEEB-4F81-82E4-8B557AFE9E20}" sibTransId="{DF55DB1A-F0DD-483C-AB71-25A45E5D4385}"/>
    <dgm:cxn modelId="{10F1B50C-B76C-451F-AB52-0157C7E25D01}" srcId="{8E7716BE-2FC1-4221-B4E4-403E8A5152DB}" destId="{BD106DEB-AFE2-422A-8761-D99530CF51AC}" srcOrd="0" destOrd="0" parTransId="{1F44A4F3-2F15-486F-8555-44E70CFE0B84}" sibTransId="{9556D2D3-C69C-47DA-A21C-736F3F92B4B7}"/>
    <dgm:cxn modelId="{F8B76217-9D22-4F80-8145-BB78269283A0}" type="presOf" srcId="{8E7716BE-2FC1-4221-B4E4-403E8A5152DB}" destId="{9B887078-54FB-43F7-A3C1-F99BB45DF44C}" srcOrd="0" destOrd="0" presId="urn:microsoft.com/office/officeart/2018/2/layout/IconVerticalSolidList"/>
    <dgm:cxn modelId="{F441CE18-B340-40C9-BCB5-F10FBE172927}" type="presOf" srcId="{A2B11E05-10DC-4C15-8592-3A2A75BFBA78}" destId="{BAFB84D8-80A0-4846-8A93-9BF7AE6E6D39}" srcOrd="0" destOrd="0" presId="urn:microsoft.com/office/officeart/2018/2/layout/IconVerticalSolidList"/>
    <dgm:cxn modelId="{43DCBE28-2DBE-4999-847E-B4F0F19F43C4}" srcId="{8E7716BE-2FC1-4221-B4E4-403E8A5152DB}" destId="{A2B11E05-10DC-4C15-8592-3A2A75BFBA78}" srcOrd="5" destOrd="0" parTransId="{76A60A53-7C85-4395-9C1C-F50CC39C1434}" sibTransId="{385AD64C-71EA-44BC-9FBC-AA2F382B1D19}"/>
    <dgm:cxn modelId="{97C7A444-4A6C-4E93-AD25-DCF2649CD9D8}" type="presOf" srcId="{DB6E4E35-21F8-4102-A7D2-68791D06A54D}" destId="{0180ACA1-D997-4009-8DC5-035676AA7583}" srcOrd="0" destOrd="0" presId="urn:microsoft.com/office/officeart/2018/2/layout/IconVerticalSolidList"/>
    <dgm:cxn modelId="{C2B0B165-F961-4D15-A19F-A6A7642A1608}" srcId="{8E7716BE-2FC1-4221-B4E4-403E8A5152DB}" destId="{0CD2E9E6-A64E-48F7-A882-76618A6962A2}" srcOrd="3" destOrd="0" parTransId="{18E9DA5A-FB50-4A0E-9C85-3458DC065B07}" sibTransId="{88CBAE81-A5B3-4B46-A00D-CC315DEF166C}"/>
    <dgm:cxn modelId="{97A9BA68-93D5-4948-B3CD-081BDBBE0162}" type="presOf" srcId="{0CD2E9E6-A64E-48F7-A882-76618A6962A2}" destId="{B7EF5D56-718E-45B3-A61B-92D6B8C0CA73}" srcOrd="0" destOrd="0" presId="urn:microsoft.com/office/officeart/2018/2/layout/IconVerticalSolidList"/>
    <dgm:cxn modelId="{A23ECC6D-7520-4784-BB5C-59365F423141}" type="presOf" srcId="{AD1A2A9F-6800-41EE-A4BB-C24680E8C055}" destId="{4F9CA97B-A41A-4673-9B36-E30C0366E38A}" srcOrd="0" destOrd="0" presId="urn:microsoft.com/office/officeart/2018/2/layout/IconVerticalSolidList"/>
    <dgm:cxn modelId="{2729DEB2-DD08-43B1-8F63-15F42C6EAEED}" type="presOf" srcId="{E8FE346A-6183-473E-A8AF-12FC0890A23C}" destId="{4B24D2B0-8651-4114-B57E-C92D030B2553}" srcOrd="0" destOrd="0" presId="urn:microsoft.com/office/officeart/2018/2/layout/IconVerticalSolidList"/>
    <dgm:cxn modelId="{0DF6F7B2-2215-468F-9240-F3BB0B011A45}" srcId="{8E7716BE-2FC1-4221-B4E4-403E8A5152DB}" destId="{DB6E4E35-21F8-4102-A7D2-68791D06A54D}" srcOrd="2" destOrd="0" parTransId="{F34CA01F-83F7-40E9-A3A9-3DA6136CD5D8}" sibTransId="{967EB3D4-A96A-4514-9E0B-5179DD13D9E9}"/>
    <dgm:cxn modelId="{192963DD-2499-40CF-997D-F5B4A8CA6E39}" srcId="{8E7716BE-2FC1-4221-B4E4-403E8A5152DB}" destId="{AD1A2A9F-6800-41EE-A4BB-C24680E8C055}" srcOrd="1" destOrd="0" parTransId="{82EAB73C-44A2-456C-AF77-CA6A63D954BB}" sibTransId="{10357315-1BAD-4B4B-B932-73F081E9EA4C}"/>
    <dgm:cxn modelId="{CBF2EA08-1F74-44B1-B4BD-D57E0A7CA640}" type="presParOf" srcId="{9B887078-54FB-43F7-A3C1-F99BB45DF44C}" destId="{90BFA616-5B9D-49E4-86FB-5AA5BD043EF4}" srcOrd="0" destOrd="0" presId="urn:microsoft.com/office/officeart/2018/2/layout/IconVerticalSolidList"/>
    <dgm:cxn modelId="{EE577754-7B8F-4ADA-A753-FF3E8E4DC57A}" type="presParOf" srcId="{90BFA616-5B9D-49E4-86FB-5AA5BD043EF4}" destId="{1E537225-43BC-4C0D-9377-50091322BB85}" srcOrd="0" destOrd="0" presId="urn:microsoft.com/office/officeart/2018/2/layout/IconVerticalSolidList"/>
    <dgm:cxn modelId="{39F3C047-5DF3-4F62-BFBF-56FE94F6FE50}" type="presParOf" srcId="{90BFA616-5B9D-49E4-86FB-5AA5BD043EF4}" destId="{0B604F64-D08F-4D24-BC38-793E9D15AE60}" srcOrd="1" destOrd="0" presId="urn:microsoft.com/office/officeart/2018/2/layout/IconVerticalSolidList"/>
    <dgm:cxn modelId="{C976FF5F-ED45-4F8C-9870-11A8AFFEB706}" type="presParOf" srcId="{90BFA616-5B9D-49E4-86FB-5AA5BD043EF4}" destId="{670B981A-2630-48A2-874E-96AFF83224D0}" srcOrd="2" destOrd="0" presId="urn:microsoft.com/office/officeart/2018/2/layout/IconVerticalSolidList"/>
    <dgm:cxn modelId="{1F37EE1E-88C8-4323-82ED-E475FCB3CAF1}" type="presParOf" srcId="{90BFA616-5B9D-49E4-86FB-5AA5BD043EF4}" destId="{56835B20-015E-4AA2-BB8C-89D3F5B4D9B9}" srcOrd="3" destOrd="0" presId="urn:microsoft.com/office/officeart/2018/2/layout/IconVerticalSolidList"/>
    <dgm:cxn modelId="{7239C1AB-6D27-4BE1-87F8-4B0D70C7BE6A}" type="presParOf" srcId="{9B887078-54FB-43F7-A3C1-F99BB45DF44C}" destId="{D86BD48D-F167-44FC-A6DD-1866DB83A9BD}" srcOrd="1" destOrd="0" presId="urn:microsoft.com/office/officeart/2018/2/layout/IconVerticalSolidList"/>
    <dgm:cxn modelId="{8C26C0D5-8522-4E4E-B4EE-772698872724}" type="presParOf" srcId="{9B887078-54FB-43F7-A3C1-F99BB45DF44C}" destId="{889CA2F1-8BBE-4EBD-80D3-6E1BC2901024}" srcOrd="2" destOrd="0" presId="urn:microsoft.com/office/officeart/2018/2/layout/IconVerticalSolidList"/>
    <dgm:cxn modelId="{8450F8C6-0C54-4D43-9FB9-947DD4EEDAC3}" type="presParOf" srcId="{889CA2F1-8BBE-4EBD-80D3-6E1BC2901024}" destId="{59002C17-722B-47C8-AC70-040896FFD85A}" srcOrd="0" destOrd="0" presId="urn:microsoft.com/office/officeart/2018/2/layout/IconVerticalSolidList"/>
    <dgm:cxn modelId="{DB92557A-B646-45F5-B30F-3EB4F7CD3934}" type="presParOf" srcId="{889CA2F1-8BBE-4EBD-80D3-6E1BC2901024}" destId="{C48E89EA-8E76-4DB0-8F4D-4BE6109486A9}" srcOrd="1" destOrd="0" presId="urn:microsoft.com/office/officeart/2018/2/layout/IconVerticalSolidList"/>
    <dgm:cxn modelId="{67C3D530-984B-4F38-96C4-A1B17AEA46D4}" type="presParOf" srcId="{889CA2F1-8BBE-4EBD-80D3-6E1BC2901024}" destId="{31AFE000-1B67-4EAC-AD1B-2720A53A48D4}" srcOrd="2" destOrd="0" presId="urn:microsoft.com/office/officeart/2018/2/layout/IconVerticalSolidList"/>
    <dgm:cxn modelId="{F2E4E8CC-6040-4E5A-81A8-684985572708}" type="presParOf" srcId="{889CA2F1-8BBE-4EBD-80D3-6E1BC2901024}" destId="{4F9CA97B-A41A-4673-9B36-E30C0366E38A}" srcOrd="3" destOrd="0" presId="urn:microsoft.com/office/officeart/2018/2/layout/IconVerticalSolidList"/>
    <dgm:cxn modelId="{C38AD5BC-EED0-473B-935E-84A832FDFC49}" type="presParOf" srcId="{9B887078-54FB-43F7-A3C1-F99BB45DF44C}" destId="{67652149-5BB7-42A0-AEA5-9CFFF80A2F81}" srcOrd="3" destOrd="0" presId="urn:microsoft.com/office/officeart/2018/2/layout/IconVerticalSolidList"/>
    <dgm:cxn modelId="{84479E3E-D165-4B87-9030-39CCB9E39669}" type="presParOf" srcId="{9B887078-54FB-43F7-A3C1-F99BB45DF44C}" destId="{FEEA99EA-FB1E-40F4-8AA3-E7409D039F14}" srcOrd="4" destOrd="0" presId="urn:microsoft.com/office/officeart/2018/2/layout/IconVerticalSolidList"/>
    <dgm:cxn modelId="{3CA388B4-CA3F-45C7-BB68-40DA04A0C7A4}" type="presParOf" srcId="{FEEA99EA-FB1E-40F4-8AA3-E7409D039F14}" destId="{559AC091-12F9-40F6-A3F8-E271AB5EC18A}" srcOrd="0" destOrd="0" presId="urn:microsoft.com/office/officeart/2018/2/layout/IconVerticalSolidList"/>
    <dgm:cxn modelId="{B5B99FEC-DADD-4543-95C4-9C1B233C63C3}" type="presParOf" srcId="{FEEA99EA-FB1E-40F4-8AA3-E7409D039F14}" destId="{F42B2D9C-19F4-489C-B39D-51BBE8C2D8B4}" srcOrd="1" destOrd="0" presId="urn:microsoft.com/office/officeart/2018/2/layout/IconVerticalSolidList"/>
    <dgm:cxn modelId="{F56E3C77-6132-48CA-944D-296028ED5AED}" type="presParOf" srcId="{FEEA99EA-FB1E-40F4-8AA3-E7409D039F14}" destId="{E3FBFFFA-0AC2-4D31-93B1-C0EAAA020598}" srcOrd="2" destOrd="0" presId="urn:microsoft.com/office/officeart/2018/2/layout/IconVerticalSolidList"/>
    <dgm:cxn modelId="{00CCB1E9-1727-4EFA-81C5-642E19A0D681}" type="presParOf" srcId="{FEEA99EA-FB1E-40F4-8AA3-E7409D039F14}" destId="{0180ACA1-D997-4009-8DC5-035676AA7583}" srcOrd="3" destOrd="0" presId="urn:microsoft.com/office/officeart/2018/2/layout/IconVerticalSolidList"/>
    <dgm:cxn modelId="{0D502677-73D1-417A-A2E4-AF5DCA0B6A28}" type="presParOf" srcId="{9B887078-54FB-43F7-A3C1-F99BB45DF44C}" destId="{30DAF41A-A154-4BAC-B3A3-E5A29B4BC3FA}" srcOrd="5" destOrd="0" presId="urn:microsoft.com/office/officeart/2018/2/layout/IconVerticalSolidList"/>
    <dgm:cxn modelId="{FF8E6CFD-31B2-4824-93B0-B6A3625D94C3}" type="presParOf" srcId="{9B887078-54FB-43F7-A3C1-F99BB45DF44C}" destId="{F1EDD6B2-9C88-4570-80D2-394F32A776E4}" srcOrd="6" destOrd="0" presId="urn:microsoft.com/office/officeart/2018/2/layout/IconVerticalSolidList"/>
    <dgm:cxn modelId="{0070DCD5-E595-469B-BF5B-D214FD30C15A}" type="presParOf" srcId="{F1EDD6B2-9C88-4570-80D2-394F32A776E4}" destId="{439277B6-8B06-4D39-8688-5D697D5FA3A3}" srcOrd="0" destOrd="0" presId="urn:microsoft.com/office/officeart/2018/2/layout/IconVerticalSolidList"/>
    <dgm:cxn modelId="{873F67F9-B00B-42C2-A701-BF47D5E7F1CF}" type="presParOf" srcId="{F1EDD6B2-9C88-4570-80D2-394F32A776E4}" destId="{40819F94-AE5B-4EB2-8078-BE8C58BA8AB2}" srcOrd="1" destOrd="0" presId="urn:microsoft.com/office/officeart/2018/2/layout/IconVerticalSolidList"/>
    <dgm:cxn modelId="{E3151141-D29E-4561-B5FF-3423BAEFED09}" type="presParOf" srcId="{F1EDD6B2-9C88-4570-80D2-394F32A776E4}" destId="{921A0518-9EE0-45C3-ACC3-60A43AAD8060}" srcOrd="2" destOrd="0" presId="urn:microsoft.com/office/officeart/2018/2/layout/IconVerticalSolidList"/>
    <dgm:cxn modelId="{BF0BCF1A-F2E7-4E0B-A12B-72D34D31DBF6}" type="presParOf" srcId="{F1EDD6B2-9C88-4570-80D2-394F32A776E4}" destId="{B7EF5D56-718E-45B3-A61B-92D6B8C0CA73}" srcOrd="3" destOrd="0" presId="urn:microsoft.com/office/officeart/2018/2/layout/IconVerticalSolidList"/>
    <dgm:cxn modelId="{B024192F-4A7D-4BCF-A5B5-4048B21BF0AC}" type="presParOf" srcId="{9B887078-54FB-43F7-A3C1-F99BB45DF44C}" destId="{730B5D95-7097-42F8-80FD-A24CAE125326}" srcOrd="7" destOrd="0" presId="urn:microsoft.com/office/officeart/2018/2/layout/IconVerticalSolidList"/>
    <dgm:cxn modelId="{9D2C9F69-508E-418C-ACE7-43CD492EB289}" type="presParOf" srcId="{9B887078-54FB-43F7-A3C1-F99BB45DF44C}" destId="{785518EB-F9BF-49A7-83FA-AD727F24A4BA}" srcOrd="8" destOrd="0" presId="urn:microsoft.com/office/officeart/2018/2/layout/IconVerticalSolidList"/>
    <dgm:cxn modelId="{C2CDB85A-EA52-4D47-9263-ADE36589AEB6}" type="presParOf" srcId="{785518EB-F9BF-49A7-83FA-AD727F24A4BA}" destId="{A52BDE6F-E0C7-4E01-8EE7-E1133B873BF4}" srcOrd="0" destOrd="0" presId="urn:microsoft.com/office/officeart/2018/2/layout/IconVerticalSolidList"/>
    <dgm:cxn modelId="{B84412AB-56A5-4FC8-8717-3BCA282D4AE9}" type="presParOf" srcId="{785518EB-F9BF-49A7-83FA-AD727F24A4BA}" destId="{1C067034-84B4-4E38-A1DB-89A5F10B705C}" srcOrd="1" destOrd="0" presId="urn:microsoft.com/office/officeart/2018/2/layout/IconVerticalSolidList"/>
    <dgm:cxn modelId="{9750AD92-5F21-41C2-B351-4F5BA0611408}" type="presParOf" srcId="{785518EB-F9BF-49A7-83FA-AD727F24A4BA}" destId="{143A35C0-CB94-4481-AC9F-D4168FB333D4}" srcOrd="2" destOrd="0" presId="urn:microsoft.com/office/officeart/2018/2/layout/IconVerticalSolidList"/>
    <dgm:cxn modelId="{5691F078-2B40-403F-B514-16698879DE58}" type="presParOf" srcId="{785518EB-F9BF-49A7-83FA-AD727F24A4BA}" destId="{4B24D2B0-8651-4114-B57E-C92D030B2553}" srcOrd="3" destOrd="0" presId="urn:microsoft.com/office/officeart/2018/2/layout/IconVerticalSolidList"/>
    <dgm:cxn modelId="{0D273D05-49E4-47A1-ADAF-C68A9FCCECBD}" type="presParOf" srcId="{9B887078-54FB-43F7-A3C1-F99BB45DF44C}" destId="{B7B23C07-1C60-4C27-81C3-E3D7AFCF00F0}" srcOrd="9" destOrd="0" presId="urn:microsoft.com/office/officeart/2018/2/layout/IconVerticalSolidList"/>
    <dgm:cxn modelId="{246FCC75-A219-47C6-973C-9FF9D45C9F57}" type="presParOf" srcId="{9B887078-54FB-43F7-A3C1-F99BB45DF44C}" destId="{22B020B1-DE2A-4E75-9B36-92FEFB2411AB}" srcOrd="10" destOrd="0" presId="urn:microsoft.com/office/officeart/2018/2/layout/IconVerticalSolidList"/>
    <dgm:cxn modelId="{22B96FFB-F422-434E-B7CF-6ECB78CFBE26}" type="presParOf" srcId="{22B020B1-DE2A-4E75-9B36-92FEFB2411AB}" destId="{C0D39D15-45D3-4CBD-AD63-8C23A97636EE}" srcOrd="0" destOrd="0" presId="urn:microsoft.com/office/officeart/2018/2/layout/IconVerticalSolidList"/>
    <dgm:cxn modelId="{85C8591F-CFD9-4FD9-8A11-1903C9022CCD}" type="presParOf" srcId="{22B020B1-DE2A-4E75-9B36-92FEFB2411AB}" destId="{0FBDDFAB-C072-49F3-BCC1-B95DF1020B59}" srcOrd="1" destOrd="0" presId="urn:microsoft.com/office/officeart/2018/2/layout/IconVerticalSolidList"/>
    <dgm:cxn modelId="{C5A5FB55-52BF-4C4D-B4F2-9A70EFFC1532}" type="presParOf" srcId="{22B020B1-DE2A-4E75-9B36-92FEFB2411AB}" destId="{43F5681F-66B1-48ED-90F2-E30CFA793ED0}" srcOrd="2" destOrd="0" presId="urn:microsoft.com/office/officeart/2018/2/layout/IconVerticalSolidList"/>
    <dgm:cxn modelId="{3807A749-61FA-4351-BED2-EEC202C0B091}" type="presParOf" srcId="{22B020B1-DE2A-4E75-9B36-92FEFB2411AB}" destId="{BAFB84D8-80A0-4846-8A93-9BF7AE6E6D3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07138A-6D84-4F10-B933-15B6E6A80B5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97558AC-78F0-43D2-BEEF-886ABB238939}">
      <dgm:prSet custT="1"/>
      <dgm:spPr/>
      <dgm:t>
        <a:bodyPr/>
        <a:lstStyle/>
        <a:p>
          <a:pPr>
            <a:lnSpc>
              <a:spcPct val="100000"/>
            </a:lnSpc>
          </a:pPr>
          <a:r>
            <a:rPr lang="en-US" sz="1600" b="1" i="0" dirty="0"/>
            <a:t>Profit Margin</a:t>
          </a:r>
          <a:r>
            <a:rPr lang="en-US" sz="1600" b="0" i="0" dirty="0"/>
            <a:t>: The overall profit margin is approximately 67.5%, indicating a healthy business model. However, there's room for improvement in cost management and pricing optimization.</a:t>
          </a:r>
          <a:endParaRPr lang="en-US" sz="1600" dirty="0"/>
        </a:p>
      </dgm:t>
    </dgm:pt>
    <dgm:pt modelId="{83D32966-12B5-45A0-81C2-886A583842AD}" type="parTrans" cxnId="{6BB6C84B-ADA2-4D09-BA71-7D286AF3EEF4}">
      <dgm:prSet/>
      <dgm:spPr/>
      <dgm:t>
        <a:bodyPr/>
        <a:lstStyle/>
        <a:p>
          <a:endParaRPr lang="en-US"/>
        </a:p>
      </dgm:t>
    </dgm:pt>
    <dgm:pt modelId="{B89557D4-53C2-4081-8C1B-CE1C352CD904}" type="sibTrans" cxnId="{6BB6C84B-ADA2-4D09-BA71-7D286AF3EEF4}">
      <dgm:prSet/>
      <dgm:spPr/>
      <dgm:t>
        <a:bodyPr/>
        <a:lstStyle/>
        <a:p>
          <a:pPr>
            <a:lnSpc>
              <a:spcPct val="100000"/>
            </a:lnSpc>
          </a:pPr>
          <a:endParaRPr lang="en-US"/>
        </a:p>
      </dgm:t>
    </dgm:pt>
    <dgm:pt modelId="{B424A7D0-ECDC-4FB8-B2BD-6ED057D630F4}">
      <dgm:prSet custT="1"/>
      <dgm:spPr/>
      <dgm:t>
        <a:bodyPr/>
        <a:lstStyle/>
        <a:p>
          <a:pPr>
            <a:lnSpc>
              <a:spcPct val="100000"/>
            </a:lnSpc>
          </a:pPr>
          <a:r>
            <a:rPr lang="en-US" sz="1600" b="1" i="0" dirty="0"/>
            <a:t>Demand Forecasting</a:t>
          </a:r>
          <a:r>
            <a:rPr lang="en-US" sz="1600" b="0" i="0" dirty="0"/>
            <a:t>: The store should focus on improving demand forecasting accuracy to better align inventory levels with expected sales, reducing holding costs and minimizing lost sales opportunities.</a:t>
          </a:r>
          <a:endParaRPr lang="en-US" sz="1600" dirty="0"/>
        </a:p>
      </dgm:t>
    </dgm:pt>
    <dgm:pt modelId="{3758CB7D-1F6E-420B-9A8F-1EBCB92692A7}" type="parTrans" cxnId="{2E3D59D6-2BBC-411A-B3E0-C5B18B10B825}">
      <dgm:prSet/>
      <dgm:spPr/>
      <dgm:t>
        <a:bodyPr/>
        <a:lstStyle/>
        <a:p>
          <a:endParaRPr lang="en-US"/>
        </a:p>
      </dgm:t>
    </dgm:pt>
    <dgm:pt modelId="{CA88CAE5-F1AF-42D3-8309-5BE25F13DC9A}" type="sibTrans" cxnId="{2E3D59D6-2BBC-411A-B3E0-C5B18B10B825}">
      <dgm:prSet/>
      <dgm:spPr/>
      <dgm:t>
        <a:bodyPr/>
        <a:lstStyle/>
        <a:p>
          <a:pPr>
            <a:lnSpc>
              <a:spcPct val="100000"/>
            </a:lnSpc>
          </a:pPr>
          <a:endParaRPr lang="en-US"/>
        </a:p>
      </dgm:t>
    </dgm:pt>
    <dgm:pt modelId="{979927DE-13AE-4B92-82BC-5055309D42B7}">
      <dgm:prSet custT="1"/>
      <dgm:spPr/>
      <dgm:t>
        <a:bodyPr/>
        <a:lstStyle/>
        <a:p>
          <a:pPr>
            <a:lnSpc>
              <a:spcPct val="100000"/>
            </a:lnSpc>
          </a:pPr>
          <a:r>
            <a:rPr lang="en-US" sz="1600" b="1" i="0" dirty="0"/>
            <a:t>Category Management</a:t>
          </a:r>
          <a:r>
            <a:rPr lang="en-US" sz="1600" b="0" i="0" dirty="0"/>
            <a:t>: Consider reallocating resources from lower-performing categories (Toys and Groceries) to higher-performing ones (Electronics and Furniture) to maximize overall profitability.</a:t>
          </a:r>
          <a:endParaRPr lang="en-US" sz="1600" dirty="0"/>
        </a:p>
      </dgm:t>
    </dgm:pt>
    <dgm:pt modelId="{E466DE70-82EA-4EAD-BE42-B7A2D2725FAB}" type="parTrans" cxnId="{7ABFECD9-78AF-4AE7-846C-10F1CB4A87B9}">
      <dgm:prSet/>
      <dgm:spPr/>
      <dgm:t>
        <a:bodyPr/>
        <a:lstStyle/>
        <a:p>
          <a:endParaRPr lang="en-US"/>
        </a:p>
      </dgm:t>
    </dgm:pt>
    <dgm:pt modelId="{3C49002D-844A-41D5-AF77-58CB22906587}" type="sibTrans" cxnId="{7ABFECD9-78AF-4AE7-846C-10F1CB4A87B9}">
      <dgm:prSet/>
      <dgm:spPr/>
      <dgm:t>
        <a:bodyPr/>
        <a:lstStyle/>
        <a:p>
          <a:pPr>
            <a:lnSpc>
              <a:spcPct val="100000"/>
            </a:lnSpc>
          </a:pPr>
          <a:endParaRPr lang="en-US"/>
        </a:p>
      </dgm:t>
    </dgm:pt>
    <dgm:pt modelId="{6A3EBC1E-E332-4A5E-84C8-548215ED6C61}">
      <dgm:prSet custT="1"/>
      <dgm:spPr/>
      <dgm:t>
        <a:bodyPr/>
        <a:lstStyle/>
        <a:p>
          <a:pPr>
            <a:lnSpc>
              <a:spcPct val="100000"/>
            </a:lnSpc>
          </a:pPr>
          <a:r>
            <a:rPr lang="en-US" sz="1600" b="1" i="0" dirty="0"/>
            <a:t>Seasonal Trends</a:t>
          </a:r>
          <a:r>
            <a:rPr lang="en-US" sz="1600" b="0" i="0" dirty="0"/>
            <a:t>: The data suggests potential seasonal trends, with higher sales in later months. The store should analyze these patterns to prepare for future demand fluctuations.</a:t>
          </a:r>
          <a:endParaRPr lang="en-US" sz="1600" dirty="0"/>
        </a:p>
      </dgm:t>
    </dgm:pt>
    <dgm:pt modelId="{0A34DF54-9322-41CE-BC0B-D71FCA8A6EFA}" type="parTrans" cxnId="{A39D805C-85FA-48CB-B086-CF9126658F6B}">
      <dgm:prSet/>
      <dgm:spPr/>
      <dgm:t>
        <a:bodyPr/>
        <a:lstStyle/>
        <a:p>
          <a:endParaRPr lang="en-US"/>
        </a:p>
      </dgm:t>
    </dgm:pt>
    <dgm:pt modelId="{6A0FD102-F4AD-4E12-ACE2-85C9CCBC7926}" type="sibTrans" cxnId="{A39D805C-85FA-48CB-B086-CF9126658F6B}">
      <dgm:prSet/>
      <dgm:spPr/>
      <dgm:t>
        <a:bodyPr/>
        <a:lstStyle/>
        <a:p>
          <a:pPr>
            <a:lnSpc>
              <a:spcPct val="100000"/>
            </a:lnSpc>
          </a:pPr>
          <a:endParaRPr lang="en-US"/>
        </a:p>
      </dgm:t>
    </dgm:pt>
    <dgm:pt modelId="{C726DC92-F76B-4E6D-A367-88515B1B984B}">
      <dgm:prSet custT="1"/>
      <dgm:spPr/>
      <dgm:t>
        <a:bodyPr/>
        <a:lstStyle/>
        <a:p>
          <a:pPr>
            <a:lnSpc>
              <a:spcPct val="100000"/>
            </a:lnSpc>
          </a:pPr>
          <a:r>
            <a:rPr lang="en-US" sz="1600" b="1" i="0" dirty="0"/>
            <a:t>Restock Strategy</a:t>
          </a:r>
          <a:r>
            <a:rPr lang="en-US" sz="1600" b="0" i="0" dirty="0"/>
            <a:t>: Implement a more dynamic restocking strategy that responds quickly to changes in demand, particularly for high-performing categories like Electronics and Furniture.</a:t>
          </a:r>
          <a:endParaRPr lang="en-US" sz="1600" dirty="0"/>
        </a:p>
      </dgm:t>
    </dgm:pt>
    <dgm:pt modelId="{10CFA365-4B70-4ECA-B3CA-26B1D8F60B80}" type="parTrans" cxnId="{C55A57F4-9717-4EE6-9BAB-01D572F011C6}">
      <dgm:prSet/>
      <dgm:spPr/>
      <dgm:t>
        <a:bodyPr/>
        <a:lstStyle/>
        <a:p>
          <a:endParaRPr lang="en-US"/>
        </a:p>
      </dgm:t>
    </dgm:pt>
    <dgm:pt modelId="{110A0C60-1493-4279-AC19-FA123E3ECEF2}" type="sibTrans" cxnId="{C55A57F4-9717-4EE6-9BAB-01D572F011C6}">
      <dgm:prSet/>
      <dgm:spPr/>
      <dgm:t>
        <a:bodyPr/>
        <a:lstStyle/>
        <a:p>
          <a:pPr>
            <a:lnSpc>
              <a:spcPct val="100000"/>
            </a:lnSpc>
          </a:pPr>
          <a:endParaRPr lang="en-US"/>
        </a:p>
      </dgm:t>
    </dgm:pt>
    <dgm:pt modelId="{471E1875-0562-4AAE-AFD8-0BBD90F0D2E4}">
      <dgm:prSet custT="1"/>
      <dgm:spPr/>
      <dgm:t>
        <a:bodyPr/>
        <a:lstStyle/>
        <a:p>
          <a:pPr>
            <a:lnSpc>
              <a:spcPct val="100000"/>
            </a:lnSpc>
          </a:pPr>
          <a:r>
            <a:rPr lang="en-US" sz="1600" b="0" i="0" dirty="0"/>
            <a:t>In conclusion, while the store has achieved significant profit, there are opportunities for improvement in inventory management, pricing strategy, and demand forecasting. By optimizing these areas, the store can potentially increase its revenue and profitability in future periods.</a:t>
          </a:r>
          <a:endParaRPr lang="en-US" sz="1600" dirty="0"/>
        </a:p>
      </dgm:t>
    </dgm:pt>
    <dgm:pt modelId="{D041570C-DDF5-472A-A023-34ECD77090F8}" type="parTrans" cxnId="{378B7C33-289E-43B3-A792-A7A05AB33082}">
      <dgm:prSet/>
      <dgm:spPr/>
      <dgm:t>
        <a:bodyPr/>
        <a:lstStyle/>
        <a:p>
          <a:endParaRPr lang="en-US"/>
        </a:p>
      </dgm:t>
    </dgm:pt>
    <dgm:pt modelId="{F296D8C7-688B-4D16-966A-42B111F1CA56}" type="sibTrans" cxnId="{378B7C33-289E-43B3-A792-A7A05AB33082}">
      <dgm:prSet/>
      <dgm:spPr/>
      <dgm:t>
        <a:bodyPr/>
        <a:lstStyle/>
        <a:p>
          <a:endParaRPr lang="en-US"/>
        </a:p>
      </dgm:t>
    </dgm:pt>
    <dgm:pt modelId="{E5AFB25C-EE99-47BC-9084-87C462944A88}" type="pres">
      <dgm:prSet presAssocID="{B507138A-6D84-4F10-B933-15B6E6A80B59}" presName="root" presStyleCnt="0">
        <dgm:presLayoutVars>
          <dgm:dir/>
          <dgm:resizeHandles val="exact"/>
        </dgm:presLayoutVars>
      </dgm:prSet>
      <dgm:spPr/>
    </dgm:pt>
    <dgm:pt modelId="{5E11B161-1448-4296-9004-4EE4D98B7F7E}" type="pres">
      <dgm:prSet presAssocID="{597558AC-78F0-43D2-BEEF-886ABB238939}" presName="compNode" presStyleCnt="0"/>
      <dgm:spPr/>
    </dgm:pt>
    <dgm:pt modelId="{5D769123-156B-4EF5-B0CA-B7A99F17AFD5}" type="pres">
      <dgm:prSet presAssocID="{597558AC-78F0-43D2-BEEF-886ABB238939}" presName="bgRect" presStyleLbl="bgShp" presStyleIdx="0" presStyleCnt="6"/>
      <dgm:spPr/>
    </dgm:pt>
    <dgm:pt modelId="{47135485-1775-42B0-BA5C-363D7F05B767}" type="pres">
      <dgm:prSet presAssocID="{597558AC-78F0-43D2-BEEF-886ABB23893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upee"/>
        </a:ext>
      </dgm:extLst>
    </dgm:pt>
    <dgm:pt modelId="{2E083F45-FE6A-49B7-8B34-1E9B16053D13}" type="pres">
      <dgm:prSet presAssocID="{597558AC-78F0-43D2-BEEF-886ABB238939}" presName="spaceRect" presStyleCnt="0"/>
      <dgm:spPr/>
    </dgm:pt>
    <dgm:pt modelId="{811070F8-8BEB-4567-A2E5-B900AD72F1BA}" type="pres">
      <dgm:prSet presAssocID="{597558AC-78F0-43D2-BEEF-886ABB238939}" presName="parTx" presStyleLbl="revTx" presStyleIdx="0" presStyleCnt="6">
        <dgm:presLayoutVars>
          <dgm:chMax val="0"/>
          <dgm:chPref val="0"/>
        </dgm:presLayoutVars>
      </dgm:prSet>
      <dgm:spPr/>
    </dgm:pt>
    <dgm:pt modelId="{12CB5A16-FC8B-4BC5-8BA2-0C36A024BDCB}" type="pres">
      <dgm:prSet presAssocID="{B89557D4-53C2-4081-8C1B-CE1C352CD904}" presName="sibTrans" presStyleCnt="0"/>
      <dgm:spPr/>
    </dgm:pt>
    <dgm:pt modelId="{A10E6535-2853-4327-B601-CD59609A8501}" type="pres">
      <dgm:prSet presAssocID="{B424A7D0-ECDC-4FB8-B2BD-6ED057D630F4}" presName="compNode" presStyleCnt="0"/>
      <dgm:spPr/>
    </dgm:pt>
    <dgm:pt modelId="{8975DC38-B316-4AF5-8A5F-D0018AD32D8F}" type="pres">
      <dgm:prSet presAssocID="{B424A7D0-ECDC-4FB8-B2BD-6ED057D630F4}" presName="bgRect" presStyleLbl="bgShp" presStyleIdx="1" presStyleCnt="6"/>
      <dgm:spPr/>
    </dgm:pt>
    <dgm:pt modelId="{03E6FF06-D512-497E-B47F-805958BBD9BC}" type="pres">
      <dgm:prSet presAssocID="{B424A7D0-ECDC-4FB8-B2BD-6ED057D630F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Graph with Upward Trend"/>
        </a:ext>
      </dgm:extLst>
    </dgm:pt>
    <dgm:pt modelId="{CBED1C07-7C9D-452E-BE0E-4290CDFC009C}" type="pres">
      <dgm:prSet presAssocID="{B424A7D0-ECDC-4FB8-B2BD-6ED057D630F4}" presName="spaceRect" presStyleCnt="0"/>
      <dgm:spPr/>
    </dgm:pt>
    <dgm:pt modelId="{C62A75D6-7CF2-4915-8B06-83FF294146E6}" type="pres">
      <dgm:prSet presAssocID="{B424A7D0-ECDC-4FB8-B2BD-6ED057D630F4}" presName="parTx" presStyleLbl="revTx" presStyleIdx="1" presStyleCnt="6">
        <dgm:presLayoutVars>
          <dgm:chMax val="0"/>
          <dgm:chPref val="0"/>
        </dgm:presLayoutVars>
      </dgm:prSet>
      <dgm:spPr/>
    </dgm:pt>
    <dgm:pt modelId="{563CC0B4-4F77-4646-9544-9118CDCBE710}" type="pres">
      <dgm:prSet presAssocID="{CA88CAE5-F1AF-42D3-8309-5BE25F13DC9A}" presName="sibTrans" presStyleCnt="0"/>
      <dgm:spPr/>
    </dgm:pt>
    <dgm:pt modelId="{A991BAC6-D8FC-4A36-BAE4-C777FF366D49}" type="pres">
      <dgm:prSet presAssocID="{979927DE-13AE-4B92-82BC-5055309D42B7}" presName="compNode" presStyleCnt="0"/>
      <dgm:spPr/>
    </dgm:pt>
    <dgm:pt modelId="{1BC2E773-1955-48F3-A25D-9593DE22179F}" type="pres">
      <dgm:prSet presAssocID="{979927DE-13AE-4B92-82BC-5055309D42B7}" presName="bgRect" presStyleLbl="bgShp" presStyleIdx="2" presStyleCnt="6"/>
      <dgm:spPr/>
    </dgm:pt>
    <dgm:pt modelId="{7A0E20C6-B0E1-4CBE-B7C7-8D0D146D895F}" type="pres">
      <dgm:prSet presAssocID="{979927DE-13AE-4B92-82BC-5055309D42B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047E3AB7-309D-4EC4-8D0F-001FDBC0A664}" type="pres">
      <dgm:prSet presAssocID="{979927DE-13AE-4B92-82BC-5055309D42B7}" presName="spaceRect" presStyleCnt="0"/>
      <dgm:spPr/>
    </dgm:pt>
    <dgm:pt modelId="{F8DB36CF-D07D-4E89-AFBE-F2D6C6E10956}" type="pres">
      <dgm:prSet presAssocID="{979927DE-13AE-4B92-82BC-5055309D42B7}" presName="parTx" presStyleLbl="revTx" presStyleIdx="2" presStyleCnt="6">
        <dgm:presLayoutVars>
          <dgm:chMax val="0"/>
          <dgm:chPref val="0"/>
        </dgm:presLayoutVars>
      </dgm:prSet>
      <dgm:spPr/>
    </dgm:pt>
    <dgm:pt modelId="{091BA083-D846-4B1A-97A4-E7C07F9342E6}" type="pres">
      <dgm:prSet presAssocID="{3C49002D-844A-41D5-AF77-58CB22906587}" presName="sibTrans" presStyleCnt="0"/>
      <dgm:spPr/>
    </dgm:pt>
    <dgm:pt modelId="{7B5D34E9-411D-4AC4-BF29-E107D061C23A}" type="pres">
      <dgm:prSet presAssocID="{6A3EBC1E-E332-4A5E-84C8-548215ED6C61}" presName="compNode" presStyleCnt="0"/>
      <dgm:spPr/>
    </dgm:pt>
    <dgm:pt modelId="{DBB05B62-2A1E-4786-AEA6-1BEA411DBC8A}" type="pres">
      <dgm:prSet presAssocID="{6A3EBC1E-E332-4A5E-84C8-548215ED6C61}" presName="bgRect" presStyleLbl="bgShp" presStyleIdx="3" presStyleCnt="6"/>
      <dgm:spPr/>
    </dgm:pt>
    <dgm:pt modelId="{B8864F0B-9EF9-4943-9260-E8A3123DF1D8}" type="pres">
      <dgm:prSet presAssocID="{6A3EBC1E-E332-4A5E-84C8-548215ED6C6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un"/>
        </a:ext>
      </dgm:extLst>
    </dgm:pt>
    <dgm:pt modelId="{63CC06A7-B0A4-434A-A119-DFC5B1D572B9}" type="pres">
      <dgm:prSet presAssocID="{6A3EBC1E-E332-4A5E-84C8-548215ED6C61}" presName="spaceRect" presStyleCnt="0"/>
      <dgm:spPr/>
    </dgm:pt>
    <dgm:pt modelId="{E6D2B660-6F1B-4DC8-91BA-DA8562B72945}" type="pres">
      <dgm:prSet presAssocID="{6A3EBC1E-E332-4A5E-84C8-548215ED6C61}" presName="parTx" presStyleLbl="revTx" presStyleIdx="3" presStyleCnt="6">
        <dgm:presLayoutVars>
          <dgm:chMax val="0"/>
          <dgm:chPref val="0"/>
        </dgm:presLayoutVars>
      </dgm:prSet>
      <dgm:spPr/>
    </dgm:pt>
    <dgm:pt modelId="{773F917A-3A7D-49BD-BA6D-BD90601BF660}" type="pres">
      <dgm:prSet presAssocID="{6A0FD102-F4AD-4E12-ACE2-85C9CCBC7926}" presName="sibTrans" presStyleCnt="0"/>
      <dgm:spPr/>
    </dgm:pt>
    <dgm:pt modelId="{3E7AEA8A-D391-4BF5-A069-57E5627D896C}" type="pres">
      <dgm:prSet presAssocID="{C726DC92-F76B-4E6D-A367-88515B1B984B}" presName="compNode" presStyleCnt="0"/>
      <dgm:spPr/>
    </dgm:pt>
    <dgm:pt modelId="{682E54E2-3345-45C9-AA0E-8E4B56CF46D2}" type="pres">
      <dgm:prSet presAssocID="{C726DC92-F76B-4E6D-A367-88515B1B984B}" presName="bgRect" presStyleLbl="bgShp" presStyleIdx="4" presStyleCnt="6"/>
      <dgm:spPr/>
    </dgm:pt>
    <dgm:pt modelId="{F8E797F8-00B4-49D0-A193-33AB53263436}" type="pres">
      <dgm:prSet presAssocID="{C726DC92-F76B-4E6D-A367-88515B1B984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hopping cart"/>
        </a:ext>
      </dgm:extLst>
    </dgm:pt>
    <dgm:pt modelId="{B7DE1629-78EF-4139-98BF-3DC801E16862}" type="pres">
      <dgm:prSet presAssocID="{C726DC92-F76B-4E6D-A367-88515B1B984B}" presName="spaceRect" presStyleCnt="0"/>
      <dgm:spPr/>
    </dgm:pt>
    <dgm:pt modelId="{F6D198E6-EF09-4BE4-8AFD-DA8B0327270D}" type="pres">
      <dgm:prSet presAssocID="{C726DC92-F76B-4E6D-A367-88515B1B984B}" presName="parTx" presStyleLbl="revTx" presStyleIdx="4" presStyleCnt="6">
        <dgm:presLayoutVars>
          <dgm:chMax val="0"/>
          <dgm:chPref val="0"/>
        </dgm:presLayoutVars>
      </dgm:prSet>
      <dgm:spPr/>
    </dgm:pt>
    <dgm:pt modelId="{687D12B3-EA01-41FB-AE0F-6D9BBAEFD1D8}" type="pres">
      <dgm:prSet presAssocID="{110A0C60-1493-4279-AC19-FA123E3ECEF2}" presName="sibTrans" presStyleCnt="0"/>
      <dgm:spPr/>
    </dgm:pt>
    <dgm:pt modelId="{1607D8FB-2E38-42B0-B78C-35994EA4A051}" type="pres">
      <dgm:prSet presAssocID="{471E1875-0562-4AAE-AFD8-0BBD90F0D2E4}" presName="compNode" presStyleCnt="0"/>
      <dgm:spPr/>
    </dgm:pt>
    <dgm:pt modelId="{58C8665F-7866-4CD8-87A8-C258310EDA73}" type="pres">
      <dgm:prSet presAssocID="{471E1875-0562-4AAE-AFD8-0BBD90F0D2E4}" presName="bgRect" presStyleLbl="bgShp" presStyleIdx="5" presStyleCnt="6"/>
      <dgm:spPr/>
    </dgm:pt>
    <dgm:pt modelId="{4419DF0A-B0AF-4609-9AF2-1C36EB1B35DA}" type="pres">
      <dgm:prSet presAssocID="{471E1875-0562-4AAE-AFD8-0BBD90F0D2E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eckmark"/>
        </a:ext>
      </dgm:extLst>
    </dgm:pt>
    <dgm:pt modelId="{CFB65433-6DD7-4F2A-98F8-F8B93D750D71}" type="pres">
      <dgm:prSet presAssocID="{471E1875-0562-4AAE-AFD8-0BBD90F0D2E4}" presName="spaceRect" presStyleCnt="0"/>
      <dgm:spPr/>
    </dgm:pt>
    <dgm:pt modelId="{F2E5F674-16AD-4052-92F1-597A62754DEF}" type="pres">
      <dgm:prSet presAssocID="{471E1875-0562-4AAE-AFD8-0BBD90F0D2E4}" presName="parTx" presStyleLbl="revTx" presStyleIdx="5" presStyleCnt="6">
        <dgm:presLayoutVars>
          <dgm:chMax val="0"/>
          <dgm:chPref val="0"/>
        </dgm:presLayoutVars>
      </dgm:prSet>
      <dgm:spPr/>
    </dgm:pt>
  </dgm:ptLst>
  <dgm:cxnLst>
    <dgm:cxn modelId="{378B7C33-289E-43B3-A792-A7A05AB33082}" srcId="{B507138A-6D84-4F10-B933-15B6E6A80B59}" destId="{471E1875-0562-4AAE-AFD8-0BBD90F0D2E4}" srcOrd="5" destOrd="0" parTransId="{D041570C-DDF5-472A-A023-34ECD77090F8}" sibTransId="{F296D8C7-688B-4D16-966A-42B111F1CA56}"/>
    <dgm:cxn modelId="{6BB6C84B-ADA2-4D09-BA71-7D286AF3EEF4}" srcId="{B507138A-6D84-4F10-B933-15B6E6A80B59}" destId="{597558AC-78F0-43D2-BEEF-886ABB238939}" srcOrd="0" destOrd="0" parTransId="{83D32966-12B5-45A0-81C2-886A583842AD}" sibTransId="{B89557D4-53C2-4081-8C1B-CE1C352CD904}"/>
    <dgm:cxn modelId="{A39D805C-85FA-48CB-B086-CF9126658F6B}" srcId="{B507138A-6D84-4F10-B933-15B6E6A80B59}" destId="{6A3EBC1E-E332-4A5E-84C8-548215ED6C61}" srcOrd="3" destOrd="0" parTransId="{0A34DF54-9322-41CE-BC0B-D71FCA8A6EFA}" sibTransId="{6A0FD102-F4AD-4E12-ACE2-85C9CCBC7926}"/>
    <dgm:cxn modelId="{AA944F91-4EF0-416D-B9AC-B965EE396682}" type="presOf" srcId="{597558AC-78F0-43D2-BEEF-886ABB238939}" destId="{811070F8-8BEB-4567-A2E5-B900AD72F1BA}" srcOrd="0" destOrd="0" presId="urn:microsoft.com/office/officeart/2018/2/layout/IconVerticalSolidList"/>
    <dgm:cxn modelId="{0B7794BA-7C00-4492-8B42-B7764F630E30}" type="presOf" srcId="{B507138A-6D84-4F10-B933-15B6E6A80B59}" destId="{E5AFB25C-EE99-47BC-9084-87C462944A88}" srcOrd="0" destOrd="0" presId="urn:microsoft.com/office/officeart/2018/2/layout/IconVerticalSolidList"/>
    <dgm:cxn modelId="{4121C0C0-11D6-4000-AB06-C2751E09F0EA}" type="presOf" srcId="{471E1875-0562-4AAE-AFD8-0BBD90F0D2E4}" destId="{F2E5F674-16AD-4052-92F1-597A62754DEF}" srcOrd="0" destOrd="0" presId="urn:microsoft.com/office/officeart/2018/2/layout/IconVerticalSolidList"/>
    <dgm:cxn modelId="{2E3D59D6-2BBC-411A-B3E0-C5B18B10B825}" srcId="{B507138A-6D84-4F10-B933-15B6E6A80B59}" destId="{B424A7D0-ECDC-4FB8-B2BD-6ED057D630F4}" srcOrd="1" destOrd="0" parTransId="{3758CB7D-1F6E-420B-9A8F-1EBCB92692A7}" sibTransId="{CA88CAE5-F1AF-42D3-8309-5BE25F13DC9A}"/>
    <dgm:cxn modelId="{7ABFECD9-78AF-4AE7-846C-10F1CB4A87B9}" srcId="{B507138A-6D84-4F10-B933-15B6E6A80B59}" destId="{979927DE-13AE-4B92-82BC-5055309D42B7}" srcOrd="2" destOrd="0" parTransId="{E466DE70-82EA-4EAD-BE42-B7A2D2725FAB}" sibTransId="{3C49002D-844A-41D5-AF77-58CB22906587}"/>
    <dgm:cxn modelId="{58B0DEE2-6A27-4ADC-B8C5-D30F096AEEE8}" type="presOf" srcId="{B424A7D0-ECDC-4FB8-B2BD-6ED057D630F4}" destId="{C62A75D6-7CF2-4915-8B06-83FF294146E6}" srcOrd="0" destOrd="0" presId="urn:microsoft.com/office/officeart/2018/2/layout/IconVerticalSolidList"/>
    <dgm:cxn modelId="{04C795EB-1986-4EAB-A303-2A1883324746}" type="presOf" srcId="{6A3EBC1E-E332-4A5E-84C8-548215ED6C61}" destId="{E6D2B660-6F1B-4DC8-91BA-DA8562B72945}" srcOrd="0" destOrd="0" presId="urn:microsoft.com/office/officeart/2018/2/layout/IconVerticalSolidList"/>
    <dgm:cxn modelId="{FC98F6EF-F3FB-4194-B3F3-4D0E60CD05C2}" type="presOf" srcId="{979927DE-13AE-4B92-82BC-5055309D42B7}" destId="{F8DB36CF-D07D-4E89-AFBE-F2D6C6E10956}" srcOrd="0" destOrd="0" presId="urn:microsoft.com/office/officeart/2018/2/layout/IconVerticalSolidList"/>
    <dgm:cxn modelId="{7BB7A8F2-B606-4B68-8803-068FB68777B6}" type="presOf" srcId="{C726DC92-F76B-4E6D-A367-88515B1B984B}" destId="{F6D198E6-EF09-4BE4-8AFD-DA8B0327270D}" srcOrd="0" destOrd="0" presId="urn:microsoft.com/office/officeart/2018/2/layout/IconVerticalSolidList"/>
    <dgm:cxn modelId="{C55A57F4-9717-4EE6-9BAB-01D572F011C6}" srcId="{B507138A-6D84-4F10-B933-15B6E6A80B59}" destId="{C726DC92-F76B-4E6D-A367-88515B1B984B}" srcOrd="4" destOrd="0" parTransId="{10CFA365-4B70-4ECA-B3CA-26B1D8F60B80}" sibTransId="{110A0C60-1493-4279-AC19-FA123E3ECEF2}"/>
    <dgm:cxn modelId="{3A2154EE-BB70-4692-80E8-85C8028E42D6}" type="presParOf" srcId="{E5AFB25C-EE99-47BC-9084-87C462944A88}" destId="{5E11B161-1448-4296-9004-4EE4D98B7F7E}" srcOrd="0" destOrd="0" presId="urn:microsoft.com/office/officeart/2018/2/layout/IconVerticalSolidList"/>
    <dgm:cxn modelId="{9241B9B8-E7BD-4092-BA23-6CC3FC24BDEC}" type="presParOf" srcId="{5E11B161-1448-4296-9004-4EE4D98B7F7E}" destId="{5D769123-156B-4EF5-B0CA-B7A99F17AFD5}" srcOrd="0" destOrd="0" presId="urn:microsoft.com/office/officeart/2018/2/layout/IconVerticalSolidList"/>
    <dgm:cxn modelId="{5247DB2D-4D63-4013-A9BF-5C5ECFDBD6AA}" type="presParOf" srcId="{5E11B161-1448-4296-9004-4EE4D98B7F7E}" destId="{47135485-1775-42B0-BA5C-363D7F05B767}" srcOrd="1" destOrd="0" presId="urn:microsoft.com/office/officeart/2018/2/layout/IconVerticalSolidList"/>
    <dgm:cxn modelId="{FF247A77-762F-4F8A-9EDB-32C3B1D317A5}" type="presParOf" srcId="{5E11B161-1448-4296-9004-4EE4D98B7F7E}" destId="{2E083F45-FE6A-49B7-8B34-1E9B16053D13}" srcOrd="2" destOrd="0" presId="urn:microsoft.com/office/officeart/2018/2/layout/IconVerticalSolidList"/>
    <dgm:cxn modelId="{52A1034F-2EE5-4044-9484-323F2A2B854E}" type="presParOf" srcId="{5E11B161-1448-4296-9004-4EE4D98B7F7E}" destId="{811070F8-8BEB-4567-A2E5-B900AD72F1BA}" srcOrd="3" destOrd="0" presId="urn:microsoft.com/office/officeart/2018/2/layout/IconVerticalSolidList"/>
    <dgm:cxn modelId="{F2AF922E-C8E9-44DF-BA61-ECCBDEF37A81}" type="presParOf" srcId="{E5AFB25C-EE99-47BC-9084-87C462944A88}" destId="{12CB5A16-FC8B-4BC5-8BA2-0C36A024BDCB}" srcOrd="1" destOrd="0" presId="urn:microsoft.com/office/officeart/2018/2/layout/IconVerticalSolidList"/>
    <dgm:cxn modelId="{807A76BF-87D2-4578-B7F2-BDA134A66AF4}" type="presParOf" srcId="{E5AFB25C-EE99-47BC-9084-87C462944A88}" destId="{A10E6535-2853-4327-B601-CD59609A8501}" srcOrd="2" destOrd="0" presId="urn:microsoft.com/office/officeart/2018/2/layout/IconVerticalSolidList"/>
    <dgm:cxn modelId="{BC41ECE5-E1BE-49A0-9134-CC7971619CB6}" type="presParOf" srcId="{A10E6535-2853-4327-B601-CD59609A8501}" destId="{8975DC38-B316-4AF5-8A5F-D0018AD32D8F}" srcOrd="0" destOrd="0" presId="urn:microsoft.com/office/officeart/2018/2/layout/IconVerticalSolidList"/>
    <dgm:cxn modelId="{BBA34859-20F6-4AB2-A8C6-2D906C8F30E2}" type="presParOf" srcId="{A10E6535-2853-4327-B601-CD59609A8501}" destId="{03E6FF06-D512-497E-B47F-805958BBD9BC}" srcOrd="1" destOrd="0" presId="urn:microsoft.com/office/officeart/2018/2/layout/IconVerticalSolidList"/>
    <dgm:cxn modelId="{038D4C79-19B7-4D22-BE70-EE9DA611B924}" type="presParOf" srcId="{A10E6535-2853-4327-B601-CD59609A8501}" destId="{CBED1C07-7C9D-452E-BE0E-4290CDFC009C}" srcOrd="2" destOrd="0" presId="urn:microsoft.com/office/officeart/2018/2/layout/IconVerticalSolidList"/>
    <dgm:cxn modelId="{C903DB6B-F3B0-4E95-B883-6A5A38C5261B}" type="presParOf" srcId="{A10E6535-2853-4327-B601-CD59609A8501}" destId="{C62A75D6-7CF2-4915-8B06-83FF294146E6}" srcOrd="3" destOrd="0" presId="urn:microsoft.com/office/officeart/2018/2/layout/IconVerticalSolidList"/>
    <dgm:cxn modelId="{66B9CC44-0556-4A0E-B928-BBE05AD66EE7}" type="presParOf" srcId="{E5AFB25C-EE99-47BC-9084-87C462944A88}" destId="{563CC0B4-4F77-4646-9544-9118CDCBE710}" srcOrd="3" destOrd="0" presId="urn:microsoft.com/office/officeart/2018/2/layout/IconVerticalSolidList"/>
    <dgm:cxn modelId="{3193412C-E4E5-43E8-BCDF-38C9F9A1D929}" type="presParOf" srcId="{E5AFB25C-EE99-47BC-9084-87C462944A88}" destId="{A991BAC6-D8FC-4A36-BAE4-C777FF366D49}" srcOrd="4" destOrd="0" presId="urn:microsoft.com/office/officeart/2018/2/layout/IconVerticalSolidList"/>
    <dgm:cxn modelId="{D23D5A53-3CC5-496E-82C8-8B9B497D1D0C}" type="presParOf" srcId="{A991BAC6-D8FC-4A36-BAE4-C777FF366D49}" destId="{1BC2E773-1955-48F3-A25D-9593DE22179F}" srcOrd="0" destOrd="0" presId="urn:microsoft.com/office/officeart/2018/2/layout/IconVerticalSolidList"/>
    <dgm:cxn modelId="{8722E428-054F-480E-B2AD-A36EFBF0CA31}" type="presParOf" srcId="{A991BAC6-D8FC-4A36-BAE4-C777FF366D49}" destId="{7A0E20C6-B0E1-4CBE-B7C7-8D0D146D895F}" srcOrd="1" destOrd="0" presId="urn:microsoft.com/office/officeart/2018/2/layout/IconVerticalSolidList"/>
    <dgm:cxn modelId="{BAA001D0-C2C7-4F65-8492-257F8C00A667}" type="presParOf" srcId="{A991BAC6-D8FC-4A36-BAE4-C777FF366D49}" destId="{047E3AB7-309D-4EC4-8D0F-001FDBC0A664}" srcOrd="2" destOrd="0" presId="urn:microsoft.com/office/officeart/2018/2/layout/IconVerticalSolidList"/>
    <dgm:cxn modelId="{5801E68C-D3C3-4788-AA97-BC49099D90AC}" type="presParOf" srcId="{A991BAC6-D8FC-4A36-BAE4-C777FF366D49}" destId="{F8DB36CF-D07D-4E89-AFBE-F2D6C6E10956}" srcOrd="3" destOrd="0" presId="urn:microsoft.com/office/officeart/2018/2/layout/IconVerticalSolidList"/>
    <dgm:cxn modelId="{79D7596C-01FE-42DA-B630-3C5CF5B08A3F}" type="presParOf" srcId="{E5AFB25C-EE99-47BC-9084-87C462944A88}" destId="{091BA083-D846-4B1A-97A4-E7C07F9342E6}" srcOrd="5" destOrd="0" presId="urn:microsoft.com/office/officeart/2018/2/layout/IconVerticalSolidList"/>
    <dgm:cxn modelId="{CA256D5F-A2D1-47C3-83D7-74C8579A433F}" type="presParOf" srcId="{E5AFB25C-EE99-47BC-9084-87C462944A88}" destId="{7B5D34E9-411D-4AC4-BF29-E107D061C23A}" srcOrd="6" destOrd="0" presId="urn:microsoft.com/office/officeart/2018/2/layout/IconVerticalSolidList"/>
    <dgm:cxn modelId="{69937314-F1EF-48C1-A9CB-4D145D14BACF}" type="presParOf" srcId="{7B5D34E9-411D-4AC4-BF29-E107D061C23A}" destId="{DBB05B62-2A1E-4786-AEA6-1BEA411DBC8A}" srcOrd="0" destOrd="0" presId="urn:microsoft.com/office/officeart/2018/2/layout/IconVerticalSolidList"/>
    <dgm:cxn modelId="{7C0C910D-CE5D-4903-B930-B163633846CE}" type="presParOf" srcId="{7B5D34E9-411D-4AC4-BF29-E107D061C23A}" destId="{B8864F0B-9EF9-4943-9260-E8A3123DF1D8}" srcOrd="1" destOrd="0" presId="urn:microsoft.com/office/officeart/2018/2/layout/IconVerticalSolidList"/>
    <dgm:cxn modelId="{9E42DCAB-8A59-4DBA-AFAE-730793F106FD}" type="presParOf" srcId="{7B5D34E9-411D-4AC4-BF29-E107D061C23A}" destId="{63CC06A7-B0A4-434A-A119-DFC5B1D572B9}" srcOrd="2" destOrd="0" presId="urn:microsoft.com/office/officeart/2018/2/layout/IconVerticalSolidList"/>
    <dgm:cxn modelId="{BDD2700D-62D4-484B-8216-007050494E72}" type="presParOf" srcId="{7B5D34E9-411D-4AC4-BF29-E107D061C23A}" destId="{E6D2B660-6F1B-4DC8-91BA-DA8562B72945}" srcOrd="3" destOrd="0" presId="urn:microsoft.com/office/officeart/2018/2/layout/IconVerticalSolidList"/>
    <dgm:cxn modelId="{6588E28C-6348-4A73-BD9D-0CC9E90471F0}" type="presParOf" srcId="{E5AFB25C-EE99-47BC-9084-87C462944A88}" destId="{773F917A-3A7D-49BD-BA6D-BD90601BF660}" srcOrd="7" destOrd="0" presId="urn:microsoft.com/office/officeart/2018/2/layout/IconVerticalSolidList"/>
    <dgm:cxn modelId="{DA025F38-05FF-49B0-B10D-42831BF8BD6A}" type="presParOf" srcId="{E5AFB25C-EE99-47BC-9084-87C462944A88}" destId="{3E7AEA8A-D391-4BF5-A069-57E5627D896C}" srcOrd="8" destOrd="0" presId="urn:microsoft.com/office/officeart/2018/2/layout/IconVerticalSolidList"/>
    <dgm:cxn modelId="{F95A3348-3AB2-4D2B-BBFC-84A8939A98B6}" type="presParOf" srcId="{3E7AEA8A-D391-4BF5-A069-57E5627D896C}" destId="{682E54E2-3345-45C9-AA0E-8E4B56CF46D2}" srcOrd="0" destOrd="0" presId="urn:microsoft.com/office/officeart/2018/2/layout/IconVerticalSolidList"/>
    <dgm:cxn modelId="{4FDAA59E-B58A-40A5-8414-0ECF0B3A4C8E}" type="presParOf" srcId="{3E7AEA8A-D391-4BF5-A069-57E5627D896C}" destId="{F8E797F8-00B4-49D0-A193-33AB53263436}" srcOrd="1" destOrd="0" presId="urn:microsoft.com/office/officeart/2018/2/layout/IconVerticalSolidList"/>
    <dgm:cxn modelId="{A248F698-CA27-4B28-975D-7F866A114EC1}" type="presParOf" srcId="{3E7AEA8A-D391-4BF5-A069-57E5627D896C}" destId="{B7DE1629-78EF-4139-98BF-3DC801E16862}" srcOrd="2" destOrd="0" presId="urn:microsoft.com/office/officeart/2018/2/layout/IconVerticalSolidList"/>
    <dgm:cxn modelId="{7C526B0A-F65B-4B09-ADEF-2CBA6F94ABE0}" type="presParOf" srcId="{3E7AEA8A-D391-4BF5-A069-57E5627D896C}" destId="{F6D198E6-EF09-4BE4-8AFD-DA8B0327270D}" srcOrd="3" destOrd="0" presId="urn:microsoft.com/office/officeart/2018/2/layout/IconVerticalSolidList"/>
    <dgm:cxn modelId="{3FD495C7-8647-4DD9-87B0-50C5A82CC6C7}" type="presParOf" srcId="{E5AFB25C-EE99-47BC-9084-87C462944A88}" destId="{687D12B3-EA01-41FB-AE0F-6D9BBAEFD1D8}" srcOrd="9" destOrd="0" presId="urn:microsoft.com/office/officeart/2018/2/layout/IconVerticalSolidList"/>
    <dgm:cxn modelId="{8B59AB27-94A8-4D83-AC3E-A0BF981C57E9}" type="presParOf" srcId="{E5AFB25C-EE99-47BC-9084-87C462944A88}" destId="{1607D8FB-2E38-42B0-B78C-35994EA4A051}" srcOrd="10" destOrd="0" presId="urn:microsoft.com/office/officeart/2018/2/layout/IconVerticalSolidList"/>
    <dgm:cxn modelId="{07FCFC9F-DC86-48E4-9D79-1B176B80288F}" type="presParOf" srcId="{1607D8FB-2E38-42B0-B78C-35994EA4A051}" destId="{58C8665F-7866-4CD8-87A8-C258310EDA73}" srcOrd="0" destOrd="0" presId="urn:microsoft.com/office/officeart/2018/2/layout/IconVerticalSolidList"/>
    <dgm:cxn modelId="{5476CA02-3016-4094-A097-58373A9BCC5C}" type="presParOf" srcId="{1607D8FB-2E38-42B0-B78C-35994EA4A051}" destId="{4419DF0A-B0AF-4609-9AF2-1C36EB1B35DA}" srcOrd="1" destOrd="0" presId="urn:microsoft.com/office/officeart/2018/2/layout/IconVerticalSolidList"/>
    <dgm:cxn modelId="{90E88AB6-B615-4CCE-8F94-FE840E3004A6}" type="presParOf" srcId="{1607D8FB-2E38-42B0-B78C-35994EA4A051}" destId="{CFB65433-6DD7-4F2A-98F8-F8B93D750D71}" srcOrd="2" destOrd="0" presId="urn:microsoft.com/office/officeart/2018/2/layout/IconVerticalSolidList"/>
    <dgm:cxn modelId="{BFA762D9-A8DE-4979-8AB7-7D1A8CA42C10}" type="presParOf" srcId="{1607D8FB-2E38-42B0-B78C-35994EA4A051}" destId="{F2E5F674-16AD-4052-92F1-597A62754DE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7344A-46E0-4EBD-BD16-78B033454997}">
      <dsp:nvSpPr>
        <dsp:cNvPr id="0" name=""/>
        <dsp:cNvSpPr/>
      </dsp:nvSpPr>
      <dsp:spPr>
        <a:xfrm>
          <a:off x="3" y="590896"/>
          <a:ext cx="1451550" cy="14515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14FA04-9B77-4670-A334-BD29477EB1A6}">
      <dsp:nvSpPr>
        <dsp:cNvPr id="0" name=""/>
        <dsp:cNvSpPr/>
      </dsp:nvSpPr>
      <dsp:spPr>
        <a:xfrm>
          <a:off x="305262" y="885777"/>
          <a:ext cx="841899" cy="8418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9A102A-077E-422B-9D82-098B32AB7A57}">
      <dsp:nvSpPr>
        <dsp:cNvPr id="0" name=""/>
        <dsp:cNvSpPr/>
      </dsp:nvSpPr>
      <dsp:spPr>
        <a:xfrm>
          <a:off x="1636583" y="829429"/>
          <a:ext cx="4171371" cy="1451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i="0" kern="1200" dirty="0"/>
            <a:t>The primary objective is to optimize the store's inventory management and pricing   strategy to maximize profit, demonstrating the practical application of optimization methods to a real-world business problem. This involves Developing a mathematical model that captures the complexities of inventory management across multiple product categories.</a:t>
          </a:r>
          <a:endParaRPr lang="en-US" sz="1800" kern="1200" dirty="0"/>
        </a:p>
      </dsp:txBody>
      <dsp:txXfrm>
        <a:off x="1636583" y="829429"/>
        <a:ext cx="4171371" cy="1451550"/>
      </dsp:txXfrm>
    </dsp:sp>
    <dsp:sp modelId="{8A472F6E-3DFD-4B6F-8BF1-3DF49DC82ACB}">
      <dsp:nvSpPr>
        <dsp:cNvPr id="0" name=""/>
        <dsp:cNvSpPr/>
      </dsp:nvSpPr>
      <dsp:spPr>
        <a:xfrm>
          <a:off x="6235167" y="531252"/>
          <a:ext cx="1451550" cy="14515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9AAA2F-9534-47A3-A529-4E189A97EEA1}">
      <dsp:nvSpPr>
        <dsp:cNvPr id="0" name=""/>
        <dsp:cNvSpPr/>
      </dsp:nvSpPr>
      <dsp:spPr>
        <a:xfrm>
          <a:off x="6609559" y="905654"/>
          <a:ext cx="841899" cy="8418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5E4721-C7BD-40F4-BB0C-7348BFAD9236}">
      <dsp:nvSpPr>
        <dsp:cNvPr id="0" name=""/>
        <dsp:cNvSpPr/>
      </dsp:nvSpPr>
      <dsp:spPr>
        <a:xfrm>
          <a:off x="8066885" y="305695"/>
          <a:ext cx="3421513" cy="1451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i="0" kern="1200" dirty="0"/>
            <a:t>Implementing the model using Excel Solver to find optimal solutions.</a:t>
          </a:r>
          <a:endParaRPr lang="en-US" sz="1800" kern="1200" dirty="0"/>
        </a:p>
      </dsp:txBody>
      <dsp:txXfrm>
        <a:off x="8066885" y="305695"/>
        <a:ext cx="3421513" cy="1451550"/>
      </dsp:txXfrm>
    </dsp:sp>
    <dsp:sp modelId="{A01DFD9D-69B7-4A15-A572-A11CBD6B4BE4}">
      <dsp:nvSpPr>
        <dsp:cNvPr id="0" name=""/>
        <dsp:cNvSpPr/>
      </dsp:nvSpPr>
      <dsp:spPr>
        <a:xfrm>
          <a:off x="109755" y="3135856"/>
          <a:ext cx="1451550" cy="14515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912681-9D64-4FB5-BCC2-E9B4A7491AB4}">
      <dsp:nvSpPr>
        <dsp:cNvPr id="0" name=""/>
        <dsp:cNvSpPr/>
      </dsp:nvSpPr>
      <dsp:spPr>
        <a:xfrm>
          <a:off x="374837" y="3440675"/>
          <a:ext cx="841899" cy="8418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B71315-327B-47AB-A027-FF457BC2D8E8}">
      <dsp:nvSpPr>
        <dsp:cNvPr id="0" name=""/>
        <dsp:cNvSpPr/>
      </dsp:nvSpPr>
      <dsp:spPr>
        <a:xfrm>
          <a:off x="2011512" y="3215358"/>
          <a:ext cx="3421513" cy="1451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i="0" kern="1200" dirty="0"/>
            <a:t>Providing actionable insights to improve the store's operational efficiency and profitability.</a:t>
          </a:r>
          <a:endParaRPr lang="en-US" sz="1800" kern="1200" dirty="0"/>
        </a:p>
      </dsp:txBody>
      <dsp:txXfrm>
        <a:off x="2011512" y="3215358"/>
        <a:ext cx="3421513" cy="1451550"/>
      </dsp:txXfrm>
    </dsp:sp>
    <dsp:sp modelId="{2E67FCCB-933D-4773-A458-3BF870C1CE35}">
      <dsp:nvSpPr>
        <dsp:cNvPr id="0" name=""/>
        <dsp:cNvSpPr/>
      </dsp:nvSpPr>
      <dsp:spPr>
        <a:xfrm>
          <a:off x="6118657" y="3016582"/>
          <a:ext cx="1451550" cy="14515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37A05D-923A-4DE8-9F66-FA42FE77108F}">
      <dsp:nvSpPr>
        <dsp:cNvPr id="0" name=""/>
        <dsp:cNvSpPr/>
      </dsp:nvSpPr>
      <dsp:spPr>
        <a:xfrm>
          <a:off x="6413533" y="3222008"/>
          <a:ext cx="841899" cy="8418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092901-AE33-40A1-84F1-90610D6043F2}">
      <dsp:nvSpPr>
        <dsp:cNvPr id="0" name=""/>
        <dsp:cNvSpPr/>
      </dsp:nvSpPr>
      <dsp:spPr>
        <a:xfrm>
          <a:off x="7901113" y="3036454"/>
          <a:ext cx="3421513" cy="1451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i="0" kern="1200" dirty="0"/>
            <a:t>Demonstrating how advanced analytical techniques can be applied to solve practical retail challenges.</a:t>
          </a:r>
          <a:endParaRPr lang="en-US" sz="1800" kern="1200" dirty="0"/>
        </a:p>
      </dsp:txBody>
      <dsp:txXfrm>
        <a:off x="7901113" y="3036454"/>
        <a:ext cx="3421513" cy="14515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031365-4ED4-4E05-91C6-B4576BF16E0E}">
      <dsp:nvSpPr>
        <dsp:cNvPr id="0" name=""/>
        <dsp:cNvSpPr/>
      </dsp:nvSpPr>
      <dsp:spPr>
        <a:xfrm>
          <a:off x="0" y="653"/>
          <a:ext cx="1148407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5E0B56-F965-495E-8A5B-E2CCBE201F64}">
      <dsp:nvSpPr>
        <dsp:cNvPr id="0" name=""/>
        <dsp:cNvSpPr/>
      </dsp:nvSpPr>
      <dsp:spPr>
        <a:xfrm>
          <a:off x="0" y="653"/>
          <a:ext cx="11484077" cy="764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a:t>The retail store encounters several key challenges in managing its inventory and pricing strategies</a:t>
          </a:r>
          <a:endParaRPr lang="en-US" sz="2100" kern="1200"/>
        </a:p>
      </dsp:txBody>
      <dsp:txXfrm>
        <a:off x="0" y="653"/>
        <a:ext cx="11484077" cy="764857"/>
      </dsp:txXfrm>
    </dsp:sp>
    <dsp:sp modelId="{57E5EE8C-61D1-4998-96C5-4BD15CBF05BF}">
      <dsp:nvSpPr>
        <dsp:cNvPr id="0" name=""/>
        <dsp:cNvSpPr/>
      </dsp:nvSpPr>
      <dsp:spPr>
        <a:xfrm>
          <a:off x="0" y="765511"/>
          <a:ext cx="1148407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8A770-D076-4B7F-8B7B-083783A30A74}">
      <dsp:nvSpPr>
        <dsp:cNvPr id="0" name=""/>
        <dsp:cNvSpPr/>
      </dsp:nvSpPr>
      <dsp:spPr>
        <a:xfrm>
          <a:off x="0" y="765511"/>
          <a:ext cx="11484077" cy="764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dirty="0"/>
            <a:t>Optimal Restock Quantities</a:t>
          </a:r>
          <a:r>
            <a:rPr lang="en-US" sz="2100" b="0" i="0" kern="1200" dirty="0"/>
            <a:t>: The store struggles to determine the ideal amount of each product category to restock, balancing the need to meet customer demand with the risk of overstocking.</a:t>
          </a:r>
          <a:endParaRPr lang="en-US" sz="2100" kern="1200" dirty="0"/>
        </a:p>
      </dsp:txBody>
      <dsp:txXfrm>
        <a:off x="0" y="765511"/>
        <a:ext cx="11484077" cy="764857"/>
      </dsp:txXfrm>
    </dsp:sp>
    <dsp:sp modelId="{60DB274F-8956-4569-8E37-B1E4959A7495}">
      <dsp:nvSpPr>
        <dsp:cNvPr id="0" name=""/>
        <dsp:cNvSpPr/>
      </dsp:nvSpPr>
      <dsp:spPr>
        <a:xfrm>
          <a:off x="0" y="1530369"/>
          <a:ext cx="1148407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1F4129-7588-40D3-A523-37F65B67E7D7}">
      <dsp:nvSpPr>
        <dsp:cNvPr id="0" name=""/>
        <dsp:cNvSpPr/>
      </dsp:nvSpPr>
      <dsp:spPr>
        <a:xfrm>
          <a:off x="0" y="1530369"/>
          <a:ext cx="11484077" cy="764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dirty="0"/>
            <a:t>Discount Pricing Strategy</a:t>
          </a:r>
          <a:r>
            <a:rPr lang="en-US" sz="2100" b="0" i="0" kern="1200" dirty="0"/>
            <a:t>: Setting effective discount prices is challenging, as the store needs to stimulate demand without significantly impacting profit margins.</a:t>
          </a:r>
          <a:endParaRPr lang="en-US" sz="2100" kern="1200" dirty="0"/>
        </a:p>
      </dsp:txBody>
      <dsp:txXfrm>
        <a:off x="0" y="1530369"/>
        <a:ext cx="11484077" cy="764857"/>
      </dsp:txXfrm>
    </dsp:sp>
    <dsp:sp modelId="{AEB3C292-7BF9-42BD-9273-5D2827EDAED3}">
      <dsp:nvSpPr>
        <dsp:cNvPr id="0" name=""/>
        <dsp:cNvSpPr/>
      </dsp:nvSpPr>
      <dsp:spPr>
        <a:xfrm>
          <a:off x="0" y="2295227"/>
          <a:ext cx="1148407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D8A6BA-34E4-4FD1-81DE-5FF326FB0FF3}">
      <dsp:nvSpPr>
        <dsp:cNvPr id="0" name=""/>
        <dsp:cNvSpPr/>
      </dsp:nvSpPr>
      <dsp:spPr>
        <a:xfrm>
          <a:off x="0" y="2295227"/>
          <a:ext cx="11484077" cy="764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dirty="0"/>
            <a:t>Inventory Level Management</a:t>
          </a:r>
          <a:r>
            <a:rPr lang="en-US" sz="2100" b="0" i="0" kern="1200" dirty="0"/>
            <a:t>: Maintaining appropriate inventory levels is crucial to minimize holding costs while ensuring that popular items are always available for customers.</a:t>
          </a:r>
          <a:endParaRPr lang="en-US" sz="2100" kern="1200" dirty="0"/>
        </a:p>
      </dsp:txBody>
      <dsp:txXfrm>
        <a:off x="0" y="2295227"/>
        <a:ext cx="11484077" cy="764857"/>
      </dsp:txXfrm>
    </dsp:sp>
    <dsp:sp modelId="{33492EA8-4FC5-47D6-AB97-EBB32A173693}">
      <dsp:nvSpPr>
        <dsp:cNvPr id="0" name=""/>
        <dsp:cNvSpPr/>
      </dsp:nvSpPr>
      <dsp:spPr>
        <a:xfrm>
          <a:off x="0" y="3060084"/>
          <a:ext cx="1148407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5E80CE-5D4B-4519-A0E8-7BF4072545BB}">
      <dsp:nvSpPr>
        <dsp:cNvPr id="0" name=""/>
        <dsp:cNvSpPr/>
      </dsp:nvSpPr>
      <dsp:spPr>
        <a:xfrm>
          <a:off x="0" y="3060084"/>
          <a:ext cx="11484077" cy="764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dirty="0"/>
            <a:t>Revenue and Profit Maximization</a:t>
          </a:r>
          <a:r>
            <a:rPr lang="en-US" sz="2100" b="0" i="0" kern="1200" dirty="0"/>
            <a:t>: The store aims to maximize revenue and profit across all product categories, which requires a careful analysis of sales data and market trends.</a:t>
          </a:r>
          <a:endParaRPr lang="en-US" sz="2100" kern="1200" dirty="0"/>
        </a:p>
      </dsp:txBody>
      <dsp:txXfrm>
        <a:off x="0" y="3060084"/>
        <a:ext cx="11484077" cy="764857"/>
      </dsp:txXfrm>
    </dsp:sp>
    <dsp:sp modelId="{E7D30A9A-0499-4C7A-9810-4C5C3038517D}">
      <dsp:nvSpPr>
        <dsp:cNvPr id="0" name=""/>
        <dsp:cNvSpPr/>
      </dsp:nvSpPr>
      <dsp:spPr>
        <a:xfrm>
          <a:off x="0" y="3824942"/>
          <a:ext cx="1148407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A2647A-515A-4A16-A417-228C912D7364}">
      <dsp:nvSpPr>
        <dsp:cNvPr id="0" name=""/>
        <dsp:cNvSpPr/>
      </dsp:nvSpPr>
      <dsp:spPr>
        <a:xfrm>
          <a:off x="0" y="3824942"/>
          <a:ext cx="11484077" cy="764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dirty="0"/>
            <a:t>Demand Fluctuations</a:t>
          </a:r>
          <a:r>
            <a:rPr lang="en-US" sz="2100" b="0" i="0" kern="1200" dirty="0"/>
            <a:t>: The business faces difficulties in accurately forecasting demand fluctuations due to seasonality and changing consumer preferences, complicating inventory planning.</a:t>
          </a:r>
          <a:endParaRPr lang="en-US" sz="2100" kern="1200" dirty="0"/>
        </a:p>
      </dsp:txBody>
      <dsp:txXfrm>
        <a:off x="0" y="3824942"/>
        <a:ext cx="11484077" cy="764857"/>
      </dsp:txXfrm>
    </dsp:sp>
    <dsp:sp modelId="{8DE8BEBB-B51A-401E-BB6D-F17B82923016}">
      <dsp:nvSpPr>
        <dsp:cNvPr id="0" name=""/>
        <dsp:cNvSpPr/>
      </dsp:nvSpPr>
      <dsp:spPr>
        <a:xfrm>
          <a:off x="0" y="4589800"/>
          <a:ext cx="1148407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585324-5462-41E2-A8DA-9AAF7D48EF8B}">
      <dsp:nvSpPr>
        <dsp:cNvPr id="0" name=""/>
        <dsp:cNvSpPr/>
      </dsp:nvSpPr>
      <dsp:spPr>
        <a:xfrm>
          <a:off x="0" y="4589800"/>
          <a:ext cx="11484077" cy="764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dirty="0"/>
            <a:t>These challenges necessitate a robust optimization approach to enhance inventory management and pricing strategies, ultimately improving the store's financial performance and customer satisfaction</a:t>
          </a:r>
          <a:endParaRPr lang="en-US" sz="2100" kern="1200" dirty="0"/>
        </a:p>
      </dsp:txBody>
      <dsp:txXfrm>
        <a:off x="0" y="4589800"/>
        <a:ext cx="11484077" cy="7648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537225-43BC-4C0D-9377-50091322BB85}">
      <dsp:nvSpPr>
        <dsp:cNvPr id="0" name=""/>
        <dsp:cNvSpPr/>
      </dsp:nvSpPr>
      <dsp:spPr>
        <a:xfrm>
          <a:off x="0" y="1682"/>
          <a:ext cx="11487705" cy="7169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604F64-D08F-4D24-BC38-793E9D15AE60}">
      <dsp:nvSpPr>
        <dsp:cNvPr id="0" name=""/>
        <dsp:cNvSpPr/>
      </dsp:nvSpPr>
      <dsp:spPr>
        <a:xfrm>
          <a:off x="216865" y="162987"/>
          <a:ext cx="394300" cy="3943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835B20-015E-4AA2-BB8C-89D3F5B4D9B9}">
      <dsp:nvSpPr>
        <dsp:cNvPr id="0" name=""/>
        <dsp:cNvSpPr/>
      </dsp:nvSpPr>
      <dsp:spPr>
        <a:xfrm>
          <a:off x="828031" y="1682"/>
          <a:ext cx="10659673" cy="716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873" tIns="75873" rIns="75873" bIns="75873" numCol="1" spcCol="1270" anchor="ctr" anchorCtr="0">
          <a:noAutofit/>
        </a:bodyPr>
        <a:lstStyle/>
        <a:p>
          <a:pPr marL="0" lvl="0" indent="0" algn="l" defTabSz="711200">
            <a:lnSpc>
              <a:spcPct val="100000"/>
            </a:lnSpc>
            <a:spcBef>
              <a:spcPct val="0"/>
            </a:spcBef>
            <a:spcAft>
              <a:spcPct val="35000"/>
            </a:spcAft>
            <a:buNone/>
          </a:pPr>
          <a:r>
            <a:rPr lang="en-US" sz="1600" b="1" i="0" kern="1200"/>
            <a:t>Pricing Strategy</a:t>
          </a:r>
          <a:r>
            <a:rPr lang="en-US" sz="1600" b="0" i="0" kern="1200"/>
            <a:t>: The discount pricing strategy was effective in stimulating demand, particularly for Electronics in Month 5, which generated the highest monthly revenue.</a:t>
          </a:r>
          <a:endParaRPr lang="en-US" sz="1600" kern="1200"/>
        </a:p>
      </dsp:txBody>
      <dsp:txXfrm>
        <a:off x="828031" y="1682"/>
        <a:ext cx="10659673" cy="716910"/>
      </dsp:txXfrm>
    </dsp:sp>
    <dsp:sp modelId="{59002C17-722B-47C8-AC70-040896FFD85A}">
      <dsp:nvSpPr>
        <dsp:cNvPr id="0" name=""/>
        <dsp:cNvSpPr/>
      </dsp:nvSpPr>
      <dsp:spPr>
        <a:xfrm>
          <a:off x="0" y="897820"/>
          <a:ext cx="11487705" cy="7169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8E89EA-8E76-4DB0-8F4D-4BE6109486A9}">
      <dsp:nvSpPr>
        <dsp:cNvPr id="0" name=""/>
        <dsp:cNvSpPr/>
      </dsp:nvSpPr>
      <dsp:spPr>
        <a:xfrm>
          <a:off x="216865" y="1059124"/>
          <a:ext cx="394300" cy="3943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9CA97B-A41A-4673-9B36-E30C0366E38A}">
      <dsp:nvSpPr>
        <dsp:cNvPr id="0" name=""/>
        <dsp:cNvSpPr/>
      </dsp:nvSpPr>
      <dsp:spPr>
        <a:xfrm>
          <a:off x="828031" y="897820"/>
          <a:ext cx="10659673" cy="716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873" tIns="75873" rIns="75873" bIns="75873" numCol="1" spcCol="1270" anchor="ctr" anchorCtr="0">
          <a:noAutofit/>
        </a:bodyPr>
        <a:lstStyle/>
        <a:p>
          <a:pPr marL="0" lvl="0" indent="0" algn="l" defTabSz="711200">
            <a:lnSpc>
              <a:spcPct val="100000"/>
            </a:lnSpc>
            <a:spcBef>
              <a:spcPct val="0"/>
            </a:spcBef>
            <a:spcAft>
              <a:spcPct val="35000"/>
            </a:spcAft>
            <a:buNone/>
          </a:pPr>
          <a:r>
            <a:rPr lang="en-US" sz="1600" b="1" i="0" kern="1200"/>
            <a:t>Inventory Management</a:t>
          </a:r>
          <a:r>
            <a:rPr lang="en-US" sz="1600" b="0" i="0" kern="1200"/>
            <a:t>: The store maintained relatively stable inventory levels for the first four months but significantly reduced inventory by Month 5. This suggests a potential need for more frequent restocking to avoid stockouts.</a:t>
          </a:r>
          <a:endParaRPr lang="en-US" sz="1600" kern="1200"/>
        </a:p>
      </dsp:txBody>
      <dsp:txXfrm>
        <a:off x="828031" y="897820"/>
        <a:ext cx="10659673" cy="716910"/>
      </dsp:txXfrm>
    </dsp:sp>
    <dsp:sp modelId="{559AC091-12F9-40F6-A3F8-E271AB5EC18A}">
      <dsp:nvSpPr>
        <dsp:cNvPr id="0" name=""/>
        <dsp:cNvSpPr/>
      </dsp:nvSpPr>
      <dsp:spPr>
        <a:xfrm>
          <a:off x="0" y="1793957"/>
          <a:ext cx="11487705" cy="7169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2B2D9C-19F4-489C-B39D-51BBE8C2D8B4}">
      <dsp:nvSpPr>
        <dsp:cNvPr id="0" name=""/>
        <dsp:cNvSpPr/>
      </dsp:nvSpPr>
      <dsp:spPr>
        <a:xfrm>
          <a:off x="216865" y="1955262"/>
          <a:ext cx="394300" cy="3943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80ACA1-D997-4009-8DC5-035676AA7583}">
      <dsp:nvSpPr>
        <dsp:cNvPr id="0" name=""/>
        <dsp:cNvSpPr/>
      </dsp:nvSpPr>
      <dsp:spPr>
        <a:xfrm>
          <a:off x="828031" y="1793957"/>
          <a:ext cx="10659673" cy="716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873" tIns="75873" rIns="75873" bIns="75873" numCol="1" spcCol="1270" anchor="ctr" anchorCtr="0">
          <a:noAutofit/>
        </a:bodyPr>
        <a:lstStyle/>
        <a:p>
          <a:pPr marL="0" lvl="0" indent="0" algn="l" defTabSz="711200">
            <a:lnSpc>
              <a:spcPct val="100000"/>
            </a:lnSpc>
            <a:spcBef>
              <a:spcPct val="0"/>
            </a:spcBef>
            <a:spcAft>
              <a:spcPct val="35000"/>
            </a:spcAft>
            <a:buNone/>
          </a:pPr>
          <a:r>
            <a:rPr lang="en-US" sz="1600" b="1" i="0" kern="1200"/>
            <a:t>Product Performance</a:t>
          </a:r>
          <a:r>
            <a:rPr lang="en-US" sz="1600" b="0" i="0" kern="1200"/>
            <a:t>: Electronics: Highest contributor to sales and revenue</a:t>
          </a:r>
          <a:endParaRPr lang="en-US" sz="1600" kern="1200"/>
        </a:p>
      </dsp:txBody>
      <dsp:txXfrm>
        <a:off x="828031" y="1793957"/>
        <a:ext cx="10659673" cy="716910"/>
      </dsp:txXfrm>
    </dsp:sp>
    <dsp:sp modelId="{439277B6-8B06-4D39-8688-5D697D5FA3A3}">
      <dsp:nvSpPr>
        <dsp:cNvPr id="0" name=""/>
        <dsp:cNvSpPr/>
      </dsp:nvSpPr>
      <dsp:spPr>
        <a:xfrm>
          <a:off x="0" y="2690095"/>
          <a:ext cx="11487705" cy="7169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819F94-AE5B-4EB2-8078-BE8C58BA8AB2}">
      <dsp:nvSpPr>
        <dsp:cNvPr id="0" name=""/>
        <dsp:cNvSpPr/>
      </dsp:nvSpPr>
      <dsp:spPr>
        <a:xfrm>
          <a:off x="216865" y="2851400"/>
          <a:ext cx="394300" cy="3943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EF5D56-718E-45B3-A61B-92D6B8C0CA73}">
      <dsp:nvSpPr>
        <dsp:cNvPr id="0" name=""/>
        <dsp:cNvSpPr/>
      </dsp:nvSpPr>
      <dsp:spPr>
        <a:xfrm>
          <a:off x="828031" y="2690095"/>
          <a:ext cx="10659673" cy="716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873" tIns="75873" rIns="75873" bIns="75873" numCol="1" spcCol="1270" anchor="ctr" anchorCtr="0">
          <a:noAutofit/>
        </a:bodyPr>
        <a:lstStyle/>
        <a:p>
          <a:pPr marL="0" lvl="0" indent="0" algn="l" defTabSz="711200">
            <a:lnSpc>
              <a:spcPct val="100000"/>
            </a:lnSpc>
            <a:spcBef>
              <a:spcPct val="0"/>
            </a:spcBef>
            <a:spcAft>
              <a:spcPct val="35000"/>
            </a:spcAft>
            <a:buNone/>
          </a:pPr>
          <a:r>
            <a:rPr lang="en-US" sz="1600" b="1" i="0" kern="1200"/>
            <a:t>Furniture: </a:t>
          </a:r>
          <a:r>
            <a:rPr lang="en-US" sz="1600" b="0" i="0" kern="1200"/>
            <a:t>Second-highest in units sold, indicating strong demand</a:t>
          </a:r>
          <a:endParaRPr lang="en-US" sz="1600" kern="1200"/>
        </a:p>
      </dsp:txBody>
      <dsp:txXfrm>
        <a:off x="828031" y="2690095"/>
        <a:ext cx="10659673" cy="716910"/>
      </dsp:txXfrm>
    </dsp:sp>
    <dsp:sp modelId="{A52BDE6F-E0C7-4E01-8EE7-E1133B873BF4}">
      <dsp:nvSpPr>
        <dsp:cNvPr id="0" name=""/>
        <dsp:cNvSpPr/>
      </dsp:nvSpPr>
      <dsp:spPr>
        <a:xfrm>
          <a:off x="0" y="3586232"/>
          <a:ext cx="11487705" cy="7169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067034-84B4-4E38-A1DB-89A5F10B705C}">
      <dsp:nvSpPr>
        <dsp:cNvPr id="0" name=""/>
        <dsp:cNvSpPr/>
      </dsp:nvSpPr>
      <dsp:spPr>
        <a:xfrm>
          <a:off x="216865" y="3747537"/>
          <a:ext cx="394300" cy="3943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24D2B0-8651-4114-B57E-C92D030B2553}">
      <dsp:nvSpPr>
        <dsp:cNvPr id="0" name=""/>
        <dsp:cNvSpPr/>
      </dsp:nvSpPr>
      <dsp:spPr>
        <a:xfrm>
          <a:off x="828031" y="3586232"/>
          <a:ext cx="10659673" cy="716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873" tIns="75873" rIns="75873" bIns="75873" numCol="1" spcCol="1270" anchor="ctr" anchorCtr="0">
          <a:noAutofit/>
        </a:bodyPr>
        <a:lstStyle/>
        <a:p>
          <a:pPr marL="0" lvl="0" indent="0" algn="l" defTabSz="711200">
            <a:lnSpc>
              <a:spcPct val="100000"/>
            </a:lnSpc>
            <a:spcBef>
              <a:spcPct val="0"/>
            </a:spcBef>
            <a:spcAft>
              <a:spcPct val="35000"/>
            </a:spcAft>
            <a:buNone/>
          </a:pPr>
          <a:r>
            <a:rPr lang="en-US" sz="1600" b="1" i="0" kern="1200"/>
            <a:t>Clothing: </a:t>
          </a:r>
          <a:r>
            <a:rPr lang="en-US" sz="1600" b="0" i="0" kern="1200"/>
            <a:t>Significant sales in Month 2, possibly due to a promotional event</a:t>
          </a:r>
          <a:endParaRPr lang="en-US" sz="1600" kern="1200"/>
        </a:p>
      </dsp:txBody>
      <dsp:txXfrm>
        <a:off x="828031" y="3586232"/>
        <a:ext cx="10659673" cy="716910"/>
      </dsp:txXfrm>
    </dsp:sp>
    <dsp:sp modelId="{C0D39D15-45D3-4CBD-AD63-8C23A97636EE}">
      <dsp:nvSpPr>
        <dsp:cNvPr id="0" name=""/>
        <dsp:cNvSpPr/>
      </dsp:nvSpPr>
      <dsp:spPr>
        <a:xfrm>
          <a:off x="0" y="4482370"/>
          <a:ext cx="11487705" cy="7169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BDDFAB-C072-49F3-BCC1-B95DF1020B59}">
      <dsp:nvSpPr>
        <dsp:cNvPr id="0" name=""/>
        <dsp:cNvSpPr/>
      </dsp:nvSpPr>
      <dsp:spPr>
        <a:xfrm>
          <a:off x="216865" y="4643675"/>
          <a:ext cx="394300" cy="3943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FB84D8-80A0-4846-8A93-9BF7AE6E6D39}">
      <dsp:nvSpPr>
        <dsp:cNvPr id="0" name=""/>
        <dsp:cNvSpPr/>
      </dsp:nvSpPr>
      <dsp:spPr>
        <a:xfrm>
          <a:off x="828031" y="4482370"/>
          <a:ext cx="10659673" cy="716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873" tIns="75873" rIns="75873" bIns="75873" numCol="1" spcCol="1270" anchor="ctr" anchorCtr="0">
          <a:noAutofit/>
        </a:bodyPr>
        <a:lstStyle/>
        <a:p>
          <a:pPr marL="0" lvl="0" indent="0" algn="l" defTabSz="711200">
            <a:lnSpc>
              <a:spcPct val="100000"/>
            </a:lnSpc>
            <a:spcBef>
              <a:spcPct val="0"/>
            </a:spcBef>
            <a:spcAft>
              <a:spcPct val="35000"/>
            </a:spcAft>
            <a:buNone/>
          </a:pPr>
          <a:r>
            <a:rPr lang="en-US" sz="1600" b="1" i="0" kern="1200"/>
            <a:t>Toys and Groceries</a:t>
          </a:r>
          <a:r>
            <a:rPr lang="en-US" sz="1600" b="0" i="0" kern="1200"/>
            <a:t>: Lower sales volumes, may require reevaluation of inventory and pricing strategies</a:t>
          </a:r>
          <a:endParaRPr lang="en-US" sz="1600" kern="1200"/>
        </a:p>
      </dsp:txBody>
      <dsp:txXfrm>
        <a:off x="828031" y="4482370"/>
        <a:ext cx="10659673" cy="7169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769123-156B-4EF5-B0CA-B7A99F17AFD5}">
      <dsp:nvSpPr>
        <dsp:cNvPr id="0" name=""/>
        <dsp:cNvSpPr/>
      </dsp:nvSpPr>
      <dsp:spPr>
        <a:xfrm>
          <a:off x="0" y="5363"/>
          <a:ext cx="12115062" cy="8567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135485-1775-42B0-BA5C-363D7F05B767}">
      <dsp:nvSpPr>
        <dsp:cNvPr id="0" name=""/>
        <dsp:cNvSpPr/>
      </dsp:nvSpPr>
      <dsp:spPr>
        <a:xfrm>
          <a:off x="259156" y="198125"/>
          <a:ext cx="471654" cy="471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1070F8-8BEB-4567-A2E5-B900AD72F1BA}">
      <dsp:nvSpPr>
        <dsp:cNvPr id="0" name=""/>
        <dsp:cNvSpPr/>
      </dsp:nvSpPr>
      <dsp:spPr>
        <a:xfrm>
          <a:off x="989968" y="5363"/>
          <a:ext cx="11095108" cy="91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336" tIns="96336" rIns="96336" bIns="96336" numCol="1" spcCol="1270" anchor="ctr" anchorCtr="0">
          <a:noAutofit/>
        </a:bodyPr>
        <a:lstStyle/>
        <a:p>
          <a:pPr marL="0" lvl="0" indent="0" algn="l" defTabSz="711200">
            <a:lnSpc>
              <a:spcPct val="100000"/>
            </a:lnSpc>
            <a:spcBef>
              <a:spcPct val="0"/>
            </a:spcBef>
            <a:spcAft>
              <a:spcPct val="35000"/>
            </a:spcAft>
            <a:buNone/>
          </a:pPr>
          <a:r>
            <a:rPr lang="en-US" sz="1600" b="1" i="0" kern="1200" dirty="0"/>
            <a:t>Profit Margin</a:t>
          </a:r>
          <a:r>
            <a:rPr lang="en-US" sz="1600" b="0" i="0" kern="1200" dirty="0"/>
            <a:t>: The overall profit margin is approximately 67.5%, indicating a healthy business model. However, there's room for improvement in cost management and pricing optimization.</a:t>
          </a:r>
          <a:endParaRPr lang="en-US" sz="1600" kern="1200" dirty="0"/>
        </a:p>
      </dsp:txBody>
      <dsp:txXfrm>
        <a:off x="989968" y="5363"/>
        <a:ext cx="11095108" cy="910261"/>
      </dsp:txXfrm>
    </dsp:sp>
    <dsp:sp modelId="{8975DC38-B316-4AF5-8A5F-D0018AD32D8F}">
      <dsp:nvSpPr>
        <dsp:cNvPr id="0" name=""/>
        <dsp:cNvSpPr/>
      </dsp:nvSpPr>
      <dsp:spPr>
        <a:xfrm>
          <a:off x="0" y="1143190"/>
          <a:ext cx="12115062" cy="8567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6FF06-D512-497E-B47F-805958BBD9BC}">
      <dsp:nvSpPr>
        <dsp:cNvPr id="0" name=""/>
        <dsp:cNvSpPr/>
      </dsp:nvSpPr>
      <dsp:spPr>
        <a:xfrm>
          <a:off x="259156" y="1335952"/>
          <a:ext cx="471654" cy="471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2A75D6-7CF2-4915-8B06-83FF294146E6}">
      <dsp:nvSpPr>
        <dsp:cNvPr id="0" name=""/>
        <dsp:cNvSpPr/>
      </dsp:nvSpPr>
      <dsp:spPr>
        <a:xfrm>
          <a:off x="989968" y="1143190"/>
          <a:ext cx="11095108" cy="91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336" tIns="96336" rIns="96336" bIns="96336" numCol="1" spcCol="1270" anchor="ctr" anchorCtr="0">
          <a:noAutofit/>
        </a:bodyPr>
        <a:lstStyle/>
        <a:p>
          <a:pPr marL="0" lvl="0" indent="0" algn="l" defTabSz="711200">
            <a:lnSpc>
              <a:spcPct val="100000"/>
            </a:lnSpc>
            <a:spcBef>
              <a:spcPct val="0"/>
            </a:spcBef>
            <a:spcAft>
              <a:spcPct val="35000"/>
            </a:spcAft>
            <a:buNone/>
          </a:pPr>
          <a:r>
            <a:rPr lang="en-US" sz="1600" b="1" i="0" kern="1200" dirty="0"/>
            <a:t>Demand Forecasting</a:t>
          </a:r>
          <a:r>
            <a:rPr lang="en-US" sz="1600" b="0" i="0" kern="1200" dirty="0"/>
            <a:t>: The store should focus on improving demand forecasting accuracy to better align inventory levels with expected sales, reducing holding costs and minimizing lost sales opportunities.</a:t>
          </a:r>
          <a:endParaRPr lang="en-US" sz="1600" kern="1200" dirty="0"/>
        </a:p>
      </dsp:txBody>
      <dsp:txXfrm>
        <a:off x="989968" y="1143190"/>
        <a:ext cx="11095108" cy="910261"/>
      </dsp:txXfrm>
    </dsp:sp>
    <dsp:sp modelId="{1BC2E773-1955-48F3-A25D-9593DE22179F}">
      <dsp:nvSpPr>
        <dsp:cNvPr id="0" name=""/>
        <dsp:cNvSpPr/>
      </dsp:nvSpPr>
      <dsp:spPr>
        <a:xfrm>
          <a:off x="0" y="2281017"/>
          <a:ext cx="12115062" cy="8567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0E20C6-B0E1-4CBE-B7C7-8D0D146D895F}">
      <dsp:nvSpPr>
        <dsp:cNvPr id="0" name=""/>
        <dsp:cNvSpPr/>
      </dsp:nvSpPr>
      <dsp:spPr>
        <a:xfrm>
          <a:off x="259156" y="2473779"/>
          <a:ext cx="471654" cy="471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DB36CF-D07D-4E89-AFBE-F2D6C6E10956}">
      <dsp:nvSpPr>
        <dsp:cNvPr id="0" name=""/>
        <dsp:cNvSpPr/>
      </dsp:nvSpPr>
      <dsp:spPr>
        <a:xfrm>
          <a:off x="989968" y="2281017"/>
          <a:ext cx="11095108" cy="91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336" tIns="96336" rIns="96336" bIns="96336" numCol="1" spcCol="1270" anchor="ctr" anchorCtr="0">
          <a:noAutofit/>
        </a:bodyPr>
        <a:lstStyle/>
        <a:p>
          <a:pPr marL="0" lvl="0" indent="0" algn="l" defTabSz="711200">
            <a:lnSpc>
              <a:spcPct val="100000"/>
            </a:lnSpc>
            <a:spcBef>
              <a:spcPct val="0"/>
            </a:spcBef>
            <a:spcAft>
              <a:spcPct val="35000"/>
            </a:spcAft>
            <a:buNone/>
          </a:pPr>
          <a:r>
            <a:rPr lang="en-US" sz="1600" b="1" i="0" kern="1200" dirty="0"/>
            <a:t>Category Management</a:t>
          </a:r>
          <a:r>
            <a:rPr lang="en-US" sz="1600" b="0" i="0" kern="1200" dirty="0"/>
            <a:t>: Consider reallocating resources from lower-performing categories (Toys and Groceries) to higher-performing ones (Electronics and Furniture) to maximize overall profitability.</a:t>
          </a:r>
          <a:endParaRPr lang="en-US" sz="1600" kern="1200" dirty="0"/>
        </a:p>
      </dsp:txBody>
      <dsp:txXfrm>
        <a:off x="989968" y="2281017"/>
        <a:ext cx="11095108" cy="910261"/>
      </dsp:txXfrm>
    </dsp:sp>
    <dsp:sp modelId="{DBB05B62-2A1E-4786-AEA6-1BEA411DBC8A}">
      <dsp:nvSpPr>
        <dsp:cNvPr id="0" name=""/>
        <dsp:cNvSpPr/>
      </dsp:nvSpPr>
      <dsp:spPr>
        <a:xfrm>
          <a:off x="0" y="3418844"/>
          <a:ext cx="12115062" cy="8567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864F0B-9EF9-4943-9260-E8A3123DF1D8}">
      <dsp:nvSpPr>
        <dsp:cNvPr id="0" name=""/>
        <dsp:cNvSpPr/>
      </dsp:nvSpPr>
      <dsp:spPr>
        <a:xfrm>
          <a:off x="259156" y="3611605"/>
          <a:ext cx="471654" cy="471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D2B660-6F1B-4DC8-91BA-DA8562B72945}">
      <dsp:nvSpPr>
        <dsp:cNvPr id="0" name=""/>
        <dsp:cNvSpPr/>
      </dsp:nvSpPr>
      <dsp:spPr>
        <a:xfrm>
          <a:off x="989968" y="3418844"/>
          <a:ext cx="11095108" cy="91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336" tIns="96336" rIns="96336" bIns="96336" numCol="1" spcCol="1270" anchor="ctr" anchorCtr="0">
          <a:noAutofit/>
        </a:bodyPr>
        <a:lstStyle/>
        <a:p>
          <a:pPr marL="0" lvl="0" indent="0" algn="l" defTabSz="711200">
            <a:lnSpc>
              <a:spcPct val="100000"/>
            </a:lnSpc>
            <a:spcBef>
              <a:spcPct val="0"/>
            </a:spcBef>
            <a:spcAft>
              <a:spcPct val="35000"/>
            </a:spcAft>
            <a:buNone/>
          </a:pPr>
          <a:r>
            <a:rPr lang="en-US" sz="1600" b="1" i="0" kern="1200" dirty="0"/>
            <a:t>Seasonal Trends</a:t>
          </a:r>
          <a:r>
            <a:rPr lang="en-US" sz="1600" b="0" i="0" kern="1200" dirty="0"/>
            <a:t>: The data suggests potential seasonal trends, with higher sales in later months. The store should analyze these patterns to prepare for future demand fluctuations.</a:t>
          </a:r>
          <a:endParaRPr lang="en-US" sz="1600" kern="1200" dirty="0"/>
        </a:p>
      </dsp:txBody>
      <dsp:txXfrm>
        <a:off x="989968" y="3418844"/>
        <a:ext cx="11095108" cy="910261"/>
      </dsp:txXfrm>
    </dsp:sp>
    <dsp:sp modelId="{682E54E2-3345-45C9-AA0E-8E4B56CF46D2}">
      <dsp:nvSpPr>
        <dsp:cNvPr id="0" name=""/>
        <dsp:cNvSpPr/>
      </dsp:nvSpPr>
      <dsp:spPr>
        <a:xfrm>
          <a:off x="0" y="4556671"/>
          <a:ext cx="12115062" cy="8567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E797F8-00B4-49D0-A193-33AB53263436}">
      <dsp:nvSpPr>
        <dsp:cNvPr id="0" name=""/>
        <dsp:cNvSpPr/>
      </dsp:nvSpPr>
      <dsp:spPr>
        <a:xfrm>
          <a:off x="259156" y="4749432"/>
          <a:ext cx="471654" cy="471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D198E6-EF09-4BE4-8AFD-DA8B0327270D}">
      <dsp:nvSpPr>
        <dsp:cNvPr id="0" name=""/>
        <dsp:cNvSpPr/>
      </dsp:nvSpPr>
      <dsp:spPr>
        <a:xfrm>
          <a:off x="989968" y="4556671"/>
          <a:ext cx="11095108" cy="91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336" tIns="96336" rIns="96336" bIns="96336" numCol="1" spcCol="1270" anchor="ctr" anchorCtr="0">
          <a:noAutofit/>
        </a:bodyPr>
        <a:lstStyle/>
        <a:p>
          <a:pPr marL="0" lvl="0" indent="0" algn="l" defTabSz="711200">
            <a:lnSpc>
              <a:spcPct val="100000"/>
            </a:lnSpc>
            <a:spcBef>
              <a:spcPct val="0"/>
            </a:spcBef>
            <a:spcAft>
              <a:spcPct val="35000"/>
            </a:spcAft>
            <a:buNone/>
          </a:pPr>
          <a:r>
            <a:rPr lang="en-US" sz="1600" b="1" i="0" kern="1200" dirty="0"/>
            <a:t>Restock Strategy</a:t>
          </a:r>
          <a:r>
            <a:rPr lang="en-US" sz="1600" b="0" i="0" kern="1200" dirty="0"/>
            <a:t>: Implement a more dynamic restocking strategy that responds quickly to changes in demand, particularly for high-performing categories like Electronics and Furniture.</a:t>
          </a:r>
          <a:endParaRPr lang="en-US" sz="1600" kern="1200" dirty="0"/>
        </a:p>
      </dsp:txBody>
      <dsp:txXfrm>
        <a:off x="989968" y="4556671"/>
        <a:ext cx="11095108" cy="910261"/>
      </dsp:txXfrm>
    </dsp:sp>
    <dsp:sp modelId="{58C8665F-7866-4CD8-87A8-C258310EDA73}">
      <dsp:nvSpPr>
        <dsp:cNvPr id="0" name=""/>
        <dsp:cNvSpPr/>
      </dsp:nvSpPr>
      <dsp:spPr>
        <a:xfrm>
          <a:off x="0" y="5694498"/>
          <a:ext cx="12115062" cy="8567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19DF0A-B0AF-4609-9AF2-1C36EB1B35DA}">
      <dsp:nvSpPr>
        <dsp:cNvPr id="0" name=""/>
        <dsp:cNvSpPr/>
      </dsp:nvSpPr>
      <dsp:spPr>
        <a:xfrm>
          <a:off x="259410" y="5887259"/>
          <a:ext cx="471654" cy="471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E5F674-16AD-4052-92F1-597A62754DEF}">
      <dsp:nvSpPr>
        <dsp:cNvPr id="0" name=""/>
        <dsp:cNvSpPr/>
      </dsp:nvSpPr>
      <dsp:spPr>
        <a:xfrm>
          <a:off x="990475" y="5694498"/>
          <a:ext cx="11062682" cy="91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336" tIns="96336" rIns="96336" bIns="96336" numCol="1" spcCol="1270" anchor="ctr" anchorCtr="0">
          <a:noAutofit/>
        </a:bodyPr>
        <a:lstStyle/>
        <a:p>
          <a:pPr marL="0" lvl="0" indent="0" algn="l" defTabSz="711200">
            <a:lnSpc>
              <a:spcPct val="100000"/>
            </a:lnSpc>
            <a:spcBef>
              <a:spcPct val="0"/>
            </a:spcBef>
            <a:spcAft>
              <a:spcPct val="35000"/>
            </a:spcAft>
            <a:buNone/>
          </a:pPr>
          <a:r>
            <a:rPr lang="en-US" sz="1600" b="0" i="0" kern="1200" dirty="0"/>
            <a:t>In conclusion, while the store has achieved significant profit, there are opportunities for improvement in inventory management, pricing strategy, and demand forecasting. By optimizing these areas, the store can potentially increase its revenue and profitability in future periods.</a:t>
          </a:r>
          <a:endParaRPr lang="en-US" sz="1600" kern="1200" dirty="0"/>
        </a:p>
      </dsp:txBody>
      <dsp:txXfrm>
        <a:off x="990475" y="5694498"/>
        <a:ext cx="11062682" cy="91026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4B9809-3C73-CA2B-1791-620EA168CC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C7B1C58-A1FD-D1E1-33AB-1303C48435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6AA30A-158D-435B-B1F3-6FF82BD60FDF}" type="datetimeFigureOut">
              <a:rPr lang="en-US" smtClean="0"/>
              <a:t>12/9/24</a:t>
            </a:fld>
            <a:endParaRPr lang="en-US" dirty="0"/>
          </a:p>
        </p:txBody>
      </p:sp>
      <p:sp>
        <p:nvSpPr>
          <p:cNvPr id="4" name="Footer Placeholder 3">
            <a:extLst>
              <a:ext uri="{FF2B5EF4-FFF2-40B4-BE49-F238E27FC236}">
                <a16:creationId xmlns:a16="http://schemas.microsoft.com/office/drawing/2014/main" id="{4717A0D9-659F-DDC6-CBD8-29B61E0FF7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9E0617-6128-05F5-8F48-6A0A1D1479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0A24AC-02A6-46A1-A072-EAC8AC25DCA5}" type="slidenum">
              <a:rPr lang="en-US" smtClean="0"/>
              <a:t>‹#›</a:t>
            </a:fld>
            <a:endParaRPr lang="en-US" dirty="0"/>
          </a:p>
        </p:txBody>
      </p:sp>
    </p:spTree>
    <p:extLst>
      <p:ext uri="{BB962C8B-B14F-4D97-AF65-F5344CB8AC3E}">
        <p14:creationId xmlns:p14="http://schemas.microsoft.com/office/powerpoint/2010/main" val="4083919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0313-F537-4ED0-973B-4729E10A826A}" type="datetimeFigureOut">
              <a:rPr lang="en-US" smtClean="0"/>
              <a:t>12/9/24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2804-03A6-47F6-A893-4DDB8903A808}" type="slidenum">
              <a:rPr lang="en-US" smtClean="0"/>
              <a:t>‹#›</a:t>
            </a:fld>
            <a:endParaRPr lang="en-US" dirty="0"/>
          </a:p>
        </p:txBody>
      </p:sp>
    </p:spTree>
    <p:extLst>
      <p:ext uri="{BB962C8B-B14F-4D97-AF65-F5344CB8AC3E}">
        <p14:creationId xmlns:p14="http://schemas.microsoft.com/office/powerpoint/2010/main" val="294471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a:t>
            </a:fld>
            <a:endParaRPr lang="en-US" dirty="0"/>
          </a:p>
        </p:txBody>
      </p:sp>
    </p:spTree>
    <p:extLst>
      <p:ext uri="{BB962C8B-B14F-4D97-AF65-F5344CB8AC3E}">
        <p14:creationId xmlns:p14="http://schemas.microsoft.com/office/powerpoint/2010/main" val="1441182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a:t>
            </a:fld>
            <a:endParaRPr lang="en-US" dirty="0"/>
          </a:p>
        </p:txBody>
      </p:sp>
    </p:spTree>
    <p:extLst>
      <p:ext uri="{BB962C8B-B14F-4D97-AF65-F5344CB8AC3E}">
        <p14:creationId xmlns:p14="http://schemas.microsoft.com/office/powerpoint/2010/main" val="642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a:t>
            </a:fld>
            <a:endParaRPr lang="en-US" dirty="0"/>
          </a:p>
        </p:txBody>
      </p:sp>
    </p:spTree>
    <p:extLst>
      <p:ext uri="{BB962C8B-B14F-4D97-AF65-F5344CB8AC3E}">
        <p14:creationId xmlns:p14="http://schemas.microsoft.com/office/powerpoint/2010/main" val="384972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11</a:t>
            </a:fld>
            <a:endParaRPr lang="en-US" dirty="0"/>
          </a:p>
        </p:txBody>
      </p:sp>
    </p:spTree>
    <p:extLst>
      <p:ext uri="{BB962C8B-B14F-4D97-AF65-F5344CB8AC3E}">
        <p14:creationId xmlns:p14="http://schemas.microsoft.com/office/powerpoint/2010/main" val="1735792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r>
              <a:rPr lang="en-US"/>
              <a:t>20XX</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A4F6043-7A67-491B-98BC-F933DED7226D}" type="slidenum">
              <a:rPr lang="en-US" smtClean="0"/>
              <a:pPr/>
              <a:t>‹#›</a:t>
            </a:fld>
            <a:endParaRPr lang="en-US" dirty="0"/>
          </a:p>
        </p:txBody>
      </p:sp>
      <p:cxnSp>
        <p:nvCxnSpPr>
          <p:cNvPr id="8" name="Straight Connector 7"/>
          <p:cNvCxnSpPr/>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88037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61664440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31878423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F9E0CFE-F27B-4D50-AA2F-7146CA90E1F0}"/>
              </a:ext>
              <a:ext uri="{C183D7F6-B498-43B3-948B-1728B52AA6E4}">
                <adec:decorative xmlns:adec="http://schemas.microsoft.com/office/drawing/2017/decorative" val="1"/>
              </a:ext>
            </a:extLst>
          </p:cNvPr>
          <p:cNvSpPr/>
          <p:nvPr userDrawn="1"/>
        </p:nvSpPr>
        <p:spPr>
          <a:xfrm>
            <a:off x="3048" y="2138289"/>
            <a:ext cx="12188952" cy="4033912"/>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a:extLst>
              <a:ext uri="{FF2B5EF4-FFF2-40B4-BE49-F238E27FC236}">
                <a16:creationId xmlns:a16="http://schemas.microsoft.com/office/drawing/2014/main" id="{2C488A36-B0CB-7B46-C2A6-BA57D39EC479}"/>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7860" r="37853" b="27738"/>
          <a:stretch/>
        </p:blipFill>
        <p:spPr>
          <a:xfrm>
            <a:off x="6962087" y="2143124"/>
            <a:ext cx="5226865" cy="4033839"/>
          </a:xfrm>
          <a:prstGeom prst="rect">
            <a:avLst/>
          </a:prstGeom>
        </p:spPr>
      </p:pic>
      <p:sp>
        <p:nvSpPr>
          <p:cNvPr id="16" name="Title 1">
            <a:extLst>
              <a:ext uri="{FF2B5EF4-FFF2-40B4-BE49-F238E27FC236}">
                <a16:creationId xmlns:a16="http://schemas.microsoft.com/office/drawing/2014/main" id="{A8614BA2-9387-F1B5-B7DB-B34DAE90FEDE}"/>
              </a:ext>
            </a:extLst>
          </p:cNvPr>
          <p:cNvSpPr>
            <a:spLocks noGrp="1"/>
          </p:cNvSpPr>
          <p:nvPr>
            <p:ph type="title" hasCustomPrompt="1"/>
          </p:nvPr>
        </p:nvSpPr>
        <p:spPr>
          <a:xfrm>
            <a:off x="422177" y="365125"/>
            <a:ext cx="10778937" cy="1325563"/>
          </a:xfrm>
        </p:spPr>
        <p:txBody>
          <a:bodyPr>
            <a:normAutofit/>
          </a:bodyPr>
          <a:lstStyle>
            <a:lvl1pPr>
              <a:defRPr sz="4400"/>
            </a:lvl1pPr>
          </a:lstStyle>
          <a:p>
            <a:r>
              <a:rPr lang="en-US" dirty="0"/>
              <a:t>Click to add title</a:t>
            </a:r>
          </a:p>
        </p:txBody>
      </p:sp>
      <p:sp>
        <p:nvSpPr>
          <p:cNvPr id="12" name="Content Placeholder 2">
            <a:extLst>
              <a:ext uri="{FF2B5EF4-FFF2-40B4-BE49-F238E27FC236}">
                <a16:creationId xmlns:a16="http://schemas.microsoft.com/office/drawing/2014/main" id="{6994EC89-4FAE-445C-A6E8-D55E4A34DE4E}"/>
              </a:ext>
            </a:extLst>
          </p:cNvPr>
          <p:cNvSpPr>
            <a:spLocks noGrp="1"/>
          </p:cNvSpPr>
          <p:nvPr>
            <p:ph idx="1" hasCustomPrompt="1"/>
          </p:nvPr>
        </p:nvSpPr>
        <p:spPr>
          <a:xfrm>
            <a:off x="422899" y="2350108"/>
            <a:ext cx="10778221" cy="3609461"/>
          </a:xfrm>
        </p:spPr>
        <p:txBody>
          <a:bodyPr anchor="ctr" anchorCtr="0">
            <a:normAutofit/>
          </a:bodyPr>
          <a:lstStyle>
            <a:lvl1pPr>
              <a:buNone/>
              <a:defRPr sz="2400"/>
            </a:lvl1pPr>
            <a:lvl2pPr>
              <a:defRPr sz="2400"/>
            </a:lvl2pPr>
            <a:lvl3pPr>
              <a:defRPr sz="2400"/>
            </a:lvl3pPr>
            <a:lvl4pPr>
              <a:defRPr sz="2400"/>
            </a:lvl4pPr>
            <a:lvl5pP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solidFill>
                <a:schemeClr val="tx1"/>
              </a:solidFill>
            </a:endParaRPr>
          </a:p>
        </p:txBody>
      </p:sp>
      <p:cxnSp>
        <p:nvCxnSpPr>
          <p:cNvPr id="14" name="Straight Connector 13">
            <a:extLst>
              <a:ext uri="{FF2B5EF4-FFF2-40B4-BE49-F238E27FC236}">
                <a16:creationId xmlns:a16="http://schemas.microsoft.com/office/drawing/2014/main" id="{09ECF93F-3E86-4C44-BAF1-ADE160CADF49}"/>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7A80DA6A-71F3-6286-F60A-EEEC9188718C}"/>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cxnSp>
        <p:nvCxnSpPr>
          <p:cNvPr id="3" name="Straight Connector 2">
            <a:extLst>
              <a:ext uri="{FF2B5EF4-FFF2-40B4-BE49-F238E27FC236}">
                <a16:creationId xmlns:a16="http://schemas.microsoft.com/office/drawing/2014/main" id="{75F98B46-5DFC-3487-EB05-148905CA6507}"/>
              </a:ext>
              <a:ext uri="{C183D7F6-B498-43B3-948B-1728B52AA6E4}">
                <adec:decorative xmlns:adec="http://schemas.microsoft.com/office/drawing/2017/decorative" val="1"/>
              </a:ext>
            </a:extLst>
          </p:cNvPr>
          <p:cNvCxnSpPr>
            <a:cxnSpLocks/>
          </p:cNvCxnSpPr>
          <p:nvPr userDrawn="1"/>
        </p:nvCxnSpPr>
        <p:spPr>
          <a:xfrm>
            <a:off x="0" y="2138288"/>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D768F8E-3DFF-8D92-E3CF-5AE5F6DA5422}"/>
              </a:ext>
              <a:ext uri="{C183D7F6-B498-43B3-948B-1728B52AA6E4}">
                <adec:decorative xmlns:adec="http://schemas.microsoft.com/office/drawing/2017/decorative" val="1"/>
              </a:ext>
            </a:extLst>
          </p:cNvPr>
          <p:cNvCxnSpPr>
            <a:cxnSpLocks/>
          </p:cNvCxnSpPr>
          <p:nvPr userDrawn="1"/>
        </p:nvCxnSpPr>
        <p:spPr>
          <a:xfrm>
            <a:off x="0" y="2045761"/>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E83A1EA-5EE3-D81A-D135-860F481F6740}"/>
              </a:ext>
              <a:ext uri="{C183D7F6-B498-43B3-948B-1728B52AA6E4}">
                <adec:decorative xmlns:adec="http://schemas.microsoft.com/office/drawing/2017/decorative" val="1"/>
              </a:ext>
            </a:extLst>
          </p:cNvPr>
          <p:cNvCxnSpPr>
            <a:cxnSpLocks/>
          </p:cNvCxnSpPr>
          <p:nvPr userDrawn="1"/>
        </p:nvCxnSpPr>
        <p:spPr>
          <a:xfrm>
            <a:off x="0" y="6264727"/>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4EA58FF-2FB1-3B78-FDCF-E5DC2EFE5D57}"/>
              </a:ext>
              <a:ext uri="{C183D7F6-B498-43B3-948B-1728B52AA6E4}">
                <adec:decorative xmlns:adec="http://schemas.microsoft.com/office/drawing/2017/decorative" val="1"/>
              </a:ext>
            </a:extLst>
          </p:cNvPr>
          <p:cNvCxnSpPr>
            <a:cxnSpLocks/>
          </p:cNvCxnSpPr>
          <p:nvPr userDrawn="1"/>
        </p:nvCxnSpPr>
        <p:spPr>
          <a:xfrm>
            <a:off x="0"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499729"/>
      </p:ext>
    </p:extLst>
  </p:cSld>
  <p:clrMapOvr>
    <a:masterClrMapping/>
  </p:clrMapOvr>
  <p:extLst>
    <p:ext uri="{DCECCB84-F9BA-43D5-87BE-67443E8EF086}">
      <p15:sldGuideLst xmlns:p15="http://schemas.microsoft.com/office/powerpoint/2012/main">
        <p15:guide id="1" orient="horz" pos="160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F7D84AA-0BCE-9C85-4510-34EBAE061790}"/>
              </a:ext>
              <a:ext uri="{C183D7F6-B498-43B3-948B-1728B52AA6E4}">
                <adec:decorative xmlns:adec="http://schemas.microsoft.com/office/drawing/2017/decorative" val="1"/>
              </a:ext>
            </a:extLst>
          </p:cNvPr>
          <p:cNvGrpSpPr/>
          <p:nvPr userDrawn="1"/>
        </p:nvGrpSpPr>
        <p:grpSpPr>
          <a:xfrm>
            <a:off x="-1524" y="708955"/>
            <a:ext cx="12193526" cy="5463893"/>
            <a:chOff x="-1524" y="708955"/>
            <a:chExt cx="12193526" cy="5463893"/>
          </a:xfrm>
        </p:grpSpPr>
        <p:sp>
          <p:nvSpPr>
            <p:cNvPr id="5" name="Rectangle 4">
              <a:extLst>
                <a:ext uri="{FF2B5EF4-FFF2-40B4-BE49-F238E27FC236}">
                  <a16:creationId xmlns:a16="http://schemas.microsoft.com/office/drawing/2014/main" id="{E41002A6-9DB7-26A1-2425-8C496B953CA4}"/>
                </a:ext>
              </a:extLst>
            </p:cNvPr>
            <p:cNvSpPr/>
            <p:nvPr userDrawn="1"/>
          </p:nvSpPr>
          <p:spPr>
            <a:xfrm>
              <a:off x="-1524" y="709613"/>
              <a:ext cx="12192000" cy="5463235"/>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9F029623-B14D-1CDC-9D8F-47D563937B5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3670" t="-7182" r="-9886" b="52046"/>
            <a:stretch/>
          </p:blipFill>
          <p:spPr>
            <a:xfrm>
              <a:off x="-1" y="1162050"/>
              <a:ext cx="5568949" cy="5009032"/>
            </a:xfrm>
            <a:prstGeom prst="rect">
              <a:avLst/>
            </a:prstGeom>
          </p:spPr>
        </p:pic>
        <p:pic>
          <p:nvPicPr>
            <p:cNvPr id="26" name="Graphic 25">
              <a:extLst>
                <a:ext uri="{FF2B5EF4-FFF2-40B4-BE49-F238E27FC236}">
                  <a16:creationId xmlns:a16="http://schemas.microsoft.com/office/drawing/2014/main" id="{B4D8031F-ED2A-8D7E-D369-6BF3256FE3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6" t="-7183" r="44925" b="48899"/>
            <a:stretch/>
          </p:blipFill>
          <p:spPr>
            <a:xfrm rot="16200000">
              <a:off x="7239292" y="366674"/>
              <a:ext cx="4610430" cy="5294991"/>
            </a:xfrm>
            <a:prstGeom prst="rect">
              <a:avLst/>
            </a:prstGeom>
          </p:spPr>
        </p:pic>
      </p:grpSp>
      <p:cxnSp>
        <p:nvCxnSpPr>
          <p:cNvPr id="15" name="Straight Connector 14">
            <a:extLst>
              <a:ext uri="{FF2B5EF4-FFF2-40B4-BE49-F238E27FC236}">
                <a16:creationId xmlns:a16="http://schemas.microsoft.com/office/drawing/2014/main" id="{8A28D3FB-54EA-410D-A062-8F118E5D0CD7}"/>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93477A-1279-4BCC-8257-14CC2361F898}"/>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97F04C86-E215-DFBB-8302-70BCCDFC2DB8}"/>
              </a:ext>
              <a:ext uri="{C183D7F6-B498-43B3-948B-1728B52AA6E4}">
                <adec:decorative xmlns:adec="http://schemas.microsoft.com/office/drawing/2017/decorative" val="1"/>
              </a:ext>
            </a:extLst>
          </p:cNvPr>
          <p:cNvCxnSpPr>
            <a:cxnSpLocks/>
          </p:cNvCxnSpPr>
          <p:nvPr userDrawn="1"/>
        </p:nvCxnSpPr>
        <p:spPr>
          <a:xfrm>
            <a:off x="0" y="708956"/>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29577F-647F-5850-5636-6ED05B99595F}"/>
              </a:ext>
              <a:ext uri="{C183D7F6-B498-43B3-948B-1728B52AA6E4}">
                <adec:decorative xmlns:adec="http://schemas.microsoft.com/office/drawing/2017/decorative" val="1"/>
              </a:ext>
            </a:extLst>
          </p:cNvPr>
          <p:cNvCxnSpPr>
            <a:cxnSpLocks/>
          </p:cNvCxnSpPr>
          <p:nvPr userDrawn="1"/>
        </p:nvCxnSpPr>
        <p:spPr>
          <a:xfrm flipV="1">
            <a:off x="69482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CBFB4F-DC16-FC59-E9E7-B92910449EB8}"/>
              </a:ext>
              <a:ext uri="{C183D7F6-B498-43B3-948B-1728B52AA6E4}">
                <adec:decorative xmlns:adec="http://schemas.microsoft.com/office/drawing/2017/decorative" val="1"/>
              </a:ext>
            </a:extLst>
          </p:cNvPr>
          <p:cNvCxnSpPr>
            <a:cxnSpLocks/>
          </p:cNvCxnSpPr>
          <p:nvPr userDrawn="1"/>
        </p:nvCxnSpPr>
        <p:spPr>
          <a:xfrm>
            <a:off x="0" y="616429"/>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690604-E7DB-AFA3-7E13-CAFF46FF50F6}"/>
              </a:ext>
              <a:ext uri="{C183D7F6-B498-43B3-948B-1728B52AA6E4}">
                <adec:decorative xmlns:adec="http://schemas.microsoft.com/office/drawing/2017/decorative" val="1"/>
              </a:ext>
            </a:extLst>
          </p:cNvPr>
          <p:cNvCxnSpPr>
            <a:cxnSpLocks/>
          </p:cNvCxnSpPr>
          <p:nvPr userDrawn="1"/>
        </p:nvCxnSpPr>
        <p:spPr>
          <a:xfrm>
            <a:off x="0" y="627968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2874C2-BA39-4778-DC11-487CC4FCADC3}"/>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D6334D-FB4A-4843-F2FB-1CAC50021C4D}"/>
              </a:ext>
              <a:ext uri="{C183D7F6-B498-43B3-948B-1728B52AA6E4}">
                <adec:decorative xmlns:adec="http://schemas.microsoft.com/office/drawing/2017/decorative" val="1"/>
              </a:ext>
            </a:extLst>
          </p:cNvPr>
          <p:cNvCxnSpPr>
            <a:cxnSpLocks/>
          </p:cNvCxnSpPr>
          <p:nvPr userDrawn="1"/>
        </p:nvCxnSpPr>
        <p:spPr>
          <a:xfrm flipV="1">
            <a:off x="58695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C043C06-5053-E291-E708-44B684DC523C}"/>
              </a:ext>
            </a:extLst>
          </p:cNvPr>
          <p:cNvSpPr>
            <a:spLocks noGrp="1"/>
          </p:cNvSpPr>
          <p:nvPr>
            <p:ph type="title" hasCustomPrompt="1"/>
          </p:nvPr>
        </p:nvSpPr>
        <p:spPr>
          <a:xfrm>
            <a:off x="1828932" y="1115167"/>
            <a:ext cx="8534136" cy="4655385"/>
          </a:xfrm>
        </p:spPr>
        <p:txBody>
          <a:bodyPr>
            <a:noAutofit/>
          </a:bodyPr>
          <a:lstStyle>
            <a:lvl1pPr algn="ctr">
              <a:defRPr sz="7200"/>
            </a:lvl1pPr>
          </a:lstStyle>
          <a:p>
            <a:r>
              <a:rPr lang="en-US" dirty="0"/>
              <a:t>Click to add title</a:t>
            </a:r>
          </a:p>
        </p:txBody>
      </p:sp>
    </p:spTree>
    <p:extLst>
      <p:ext uri="{BB962C8B-B14F-4D97-AF65-F5344CB8AC3E}">
        <p14:creationId xmlns:p14="http://schemas.microsoft.com/office/powerpoint/2010/main" val="890433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wo Content 2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0624" y="365125"/>
            <a:ext cx="10654936" cy="1325563"/>
          </a:xfrm>
        </p:spPr>
        <p:txBody>
          <a:bodyPr>
            <a:normAutofit/>
          </a:bodyPr>
          <a:lstStyle>
            <a:lvl1pPr>
              <a:defRPr sz="4400"/>
            </a:lvl1pPr>
          </a:lstStyle>
          <a:p>
            <a:r>
              <a:rPr lang="en-US" sz="4400" dirty="0"/>
              <a:t>Click to add title </a:t>
            </a:r>
            <a:endParaRPr lang="en-US" dirty="0"/>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hasCustomPrompt="1"/>
          </p:nvPr>
        </p:nvSpPr>
        <p:spPr>
          <a:xfrm>
            <a:off x="7105342" y="2198914"/>
            <a:ext cx="3970218" cy="3445987"/>
          </a:xfrm>
        </p:spPr>
        <p:txBody>
          <a:bodyPr>
            <a:normAutofit/>
          </a:bodyPr>
          <a:lstStyle>
            <a:lvl1pPr>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B845EA08-ECD8-E8B5-40BF-E899F315098D}"/>
              </a:ext>
            </a:extLst>
          </p:cNvPr>
          <p:cNvSpPr>
            <a:spLocks noGrp="1"/>
          </p:cNvSpPr>
          <p:nvPr>
            <p:ph type="sldNum" sz="quarter" idx="1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
        <p:nvSpPr>
          <p:cNvPr id="12" name="Rectangle 11">
            <a:extLst>
              <a:ext uri="{FF2B5EF4-FFF2-40B4-BE49-F238E27FC236}">
                <a16:creationId xmlns:a16="http://schemas.microsoft.com/office/drawing/2014/main" id="{100C4E27-95CA-78A5-BD7A-6109D75C8AE0}"/>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3" name="Content Placeholder 3">
            <a:extLst>
              <a:ext uri="{FF2B5EF4-FFF2-40B4-BE49-F238E27FC236}">
                <a16:creationId xmlns:a16="http://schemas.microsoft.com/office/drawing/2014/main" id="{8AE4F7BC-B724-2456-4104-1C5E254EEF37}"/>
              </a:ext>
            </a:extLst>
          </p:cNvPr>
          <p:cNvSpPr>
            <a:spLocks noGrp="1"/>
          </p:cNvSpPr>
          <p:nvPr>
            <p:ph sz="half" idx="15" hasCustomPrompt="1"/>
          </p:nvPr>
        </p:nvSpPr>
        <p:spPr>
          <a:xfrm>
            <a:off x="422178" y="2198914"/>
            <a:ext cx="6487908"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4031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50698358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7" name="Straight Connector 6"/>
          <p:cNvCxnSpPr/>
          <p:nvPr/>
        </p:nvCxnSpPr>
        <p:spPr>
          <a:xfrm>
            <a:off x="1981200"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3485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73218705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37196075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67630147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4" name="Slide Number Placeholder 3"/>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69412392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84623456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00073260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defRPr>
            </a:lvl1pPr>
          </a:lstStyle>
          <a:p>
            <a:r>
              <a:rPr lang="en-US"/>
              <a:t>20XX</a:t>
            </a:r>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095573652"/>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689D8-CDAC-4215-96CD-8548432CE4D6}"/>
              </a:ext>
            </a:extLst>
          </p:cNvPr>
          <p:cNvSpPr>
            <a:spLocks noGrp="1"/>
          </p:cNvSpPr>
          <p:nvPr>
            <p:ph type="title"/>
          </p:nvPr>
        </p:nvSpPr>
        <p:spPr/>
        <p:txBody>
          <a:bodyPr/>
          <a:lstStyle/>
          <a:p>
            <a:pPr algn="ctr"/>
            <a:r>
              <a:rPr lang="en-US" dirty="0">
                <a:latin typeface="Algerian" panose="04020705040A02060702" pitchFamily="82" charset="0"/>
              </a:rPr>
              <a:t>Course Project Report </a:t>
            </a:r>
            <a:br>
              <a:rPr lang="en-US" dirty="0">
                <a:latin typeface="Algerian" panose="04020705040A02060702" pitchFamily="82" charset="0"/>
              </a:rPr>
            </a:br>
            <a:r>
              <a:rPr lang="en-US" dirty="0">
                <a:latin typeface="Algerian" panose="04020705040A02060702" pitchFamily="82" charset="0"/>
              </a:rPr>
              <a:t>Retail Store Inventory Forecasting </a:t>
            </a:r>
          </a:p>
        </p:txBody>
      </p:sp>
      <p:sp>
        <p:nvSpPr>
          <p:cNvPr id="3" name="Content Placeholder 2">
            <a:extLst>
              <a:ext uri="{FF2B5EF4-FFF2-40B4-BE49-F238E27FC236}">
                <a16:creationId xmlns:a16="http://schemas.microsoft.com/office/drawing/2014/main" id="{3110502F-36D4-4E60-B6E9-08628B2C5D5E}"/>
              </a:ext>
            </a:extLst>
          </p:cNvPr>
          <p:cNvSpPr>
            <a:spLocks noGrp="1"/>
          </p:cNvSpPr>
          <p:nvPr>
            <p:ph idx="1"/>
          </p:nvPr>
        </p:nvSpPr>
        <p:spPr>
          <a:xfrm>
            <a:off x="1140654" y="1976127"/>
            <a:ext cx="10778221" cy="4268881"/>
          </a:xfrm>
        </p:spPr>
        <p:txBody>
          <a:bodyPr>
            <a:noAutofit/>
          </a:bodyPr>
          <a:lstStyle/>
          <a:p>
            <a:endParaRPr lang="en-US" sz="1800" b="1" dirty="0">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Group – 007</a:t>
            </a:r>
          </a:p>
          <a:p>
            <a:r>
              <a:rPr lang="en-US" sz="1800" b="1" dirty="0">
                <a:latin typeface="Times New Roman" panose="02020603050405020304" pitchFamily="18" charset="0"/>
                <a:cs typeface="Times New Roman" panose="02020603050405020304" pitchFamily="18" charset="0"/>
              </a:rPr>
              <a:t>Team Members</a:t>
            </a:r>
          </a:p>
          <a:p>
            <a:pPr marL="342900" indent="-3429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Sandeep Kaur </a:t>
            </a:r>
          </a:p>
          <a:p>
            <a:pPr marL="342900" indent="-342900">
              <a:buFont typeface="Arial" panose="020B0604020202020204" pitchFamily="34" charset="0"/>
              <a:buChar char="•"/>
            </a:pPr>
            <a:r>
              <a:rPr lang="en-US" sz="1800" b="1" dirty="0" err="1">
                <a:latin typeface="Times New Roman" panose="02020603050405020304" pitchFamily="18" charset="0"/>
                <a:cs typeface="Times New Roman" panose="02020603050405020304" pitchFamily="18" charset="0"/>
              </a:rPr>
              <a:t>Zih</a:t>
            </a:r>
            <a:r>
              <a:rPr lang="en-US" sz="1800" b="1" dirty="0">
                <a:latin typeface="Times New Roman" panose="02020603050405020304" pitchFamily="18" charset="0"/>
                <a:cs typeface="Times New Roman" panose="02020603050405020304" pitchFamily="18" charset="0"/>
              </a:rPr>
              <a:t>-Han- Shen</a:t>
            </a:r>
          </a:p>
          <a:p>
            <a:pPr marL="342900" indent="-3429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Ting- Yu- Chen</a:t>
            </a:r>
          </a:p>
          <a:p>
            <a:pPr marL="342900" indent="-3429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Khushi Patel</a:t>
            </a:r>
          </a:p>
          <a:p>
            <a:pPr marL="342900" indent="-3429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Maurya</a:t>
            </a:r>
          </a:p>
          <a:p>
            <a:pPr marL="457200" indent="-457200">
              <a:buFont typeface="Arial" panose="020B0604020202020204" pitchFamily="34" charset="0"/>
              <a:buChar char="•"/>
            </a:pPr>
            <a:endParaRPr lang="en-US" sz="1800" b="1" dirty="0">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p:txBody>
      </p:sp>
      <p:sp>
        <p:nvSpPr>
          <p:cNvPr id="39" name="Slide Number Placeholder 38">
            <a:extLst>
              <a:ext uri="{FF2B5EF4-FFF2-40B4-BE49-F238E27FC236}">
                <a16:creationId xmlns:a16="http://schemas.microsoft.com/office/drawing/2014/main" id="{86A23B90-D6E2-D980-7780-B6FC54FD8DE3}"/>
              </a:ext>
            </a:extLst>
          </p:cNvPr>
          <p:cNvSpPr>
            <a:spLocks noGrp="1"/>
          </p:cNvSpPr>
          <p:nvPr>
            <p:ph type="sldNum" sz="quarter" idx="4"/>
          </p:nvPr>
        </p:nvSpPr>
        <p:spPr/>
        <p:txBody>
          <a:bodyPr/>
          <a:lstStyle/>
          <a:p>
            <a:fld id="{3A4F6043-7A67-491B-98BC-F933DED7226D}" type="slidenum">
              <a:rPr lang="en-US" smtClean="0"/>
              <a:pPr/>
              <a:t>1</a:t>
            </a:fld>
            <a:endParaRPr lang="en-US" dirty="0"/>
          </a:p>
        </p:txBody>
      </p:sp>
      <p:sp>
        <p:nvSpPr>
          <p:cNvPr id="4" name="Slide Number Placeholder 5">
            <a:extLst>
              <a:ext uri="{FF2B5EF4-FFF2-40B4-BE49-F238E27FC236}">
                <a16:creationId xmlns:a16="http://schemas.microsoft.com/office/drawing/2014/main" id="{6E0FD4B5-4088-0CC7-E6CC-DEA779045EB0}"/>
              </a:ext>
            </a:extLst>
          </p:cNvPr>
          <p:cNvSpPr txBox="1">
            <a:spLocks/>
          </p:cNvSpPr>
          <p:nvPr/>
        </p:nvSpPr>
        <p:spPr>
          <a:xfrm>
            <a:off x="11503152" y="0"/>
            <a:ext cx="685800" cy="6858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4F6043-7A67-491B-98BC-F933DED7226D}" type="slidenum">
              <a:rPr lang="en-US" smtClean="0"/>
              <a:pPr/>
              <a:t>1</a:t>
            </a:fld>
            <a:endParaRPr lang="en-US" dirty="0"/>
          </a:p>
        </p:txBody>
      </p:sp>
      <p:pic>
        <p:nvPicPr>
          <p:cNvPr id="8" name="Picture 7" descr="People working in warehouse">
            <a:extLst>
              <a:ext uri="{FF2B5EF4-FFF2-40B4-BE49-F238E27FC236}">
                <a16:creationId xmlns:a16="http://schemas.microsoft.com/office/drawing/2014/main" id="{0BA67778-1A18-6168-8844-A08CCE068DD6}"/>
              </a:ext>
            </a:extLst>
          </p:cNvPr>
          <p:cNvPicPr>
            <a:picLocks noChangeAspect="1"/>
          </p:cNvPicPr>
          <p:nvPr/>
        </p:nvPicPr>
        <p:blipFill>
          <a:blip r:embed="rId3"/>
          <a:stretch>
            <a:fillRect/>
          </a:stretch>
        </p:blipFill>
        <p:spPr>
          <a:xfrm>
            <a:off x="5889522" y="2543296"/>
            <a:ext cx="4672439" cy="3134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76309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AD40E0-4276-A2CE-B1CF-277016F29DAE}"/>
              </a:ext>
            </a:extLst>
          </p:cNvPr>
          <p:cNvSpPr>
            <a:spLocks noGrp="1"/>
          </p:cNvSpPr>
          <p:nvPr>
            <p:ph type="sldNum" sz="quarter" idx="14"/>
          </p:nvPr>
        </p:nvSpPr>
        <p:spPr/>
        <p:txBody>
          <a:bodyPr/>
          <a:lstStyle/>
          <a:p>
            <a:fld id="{3A4F6043-7A67-491B-98BC-F933DED7226D}" type="slidenum">
              <a:rPr lang="en-US" smtClean="0"/>
              <a:pPr/>
              <a:t>10</a:t>
            </a:fld>
            <a:endParaRPr lang="en-US" dirty="0"/>
          </a:p>
        </p:txBody>
      </p:sp>
      <p:pic>
        <p:nvPicPr>
          <p:cNvPr id="5" name="Picture 4">
            <a:extLst>
              <a:ext uri="{FF2B5EF4-FFF2-40B4-BE49-F238E27FC236}">
                <a16:creationId xmlns:a16="http://schemas.microsoft.com/office/drawing/2014/main" id="{453234C0-3C15-5198-5A0F-C77B095BA22A}"/>
              </a:ext>
            </a:extLst>
          </p:cNvPr>
          <p:cNvPicPr>
            <a:picLocks noChangeAspect="1"/>
          </p:cNvPicPr>
          <p:nvPr/>
        </p:nvPicPr>
        <p:blipFill>
          <a:blip r:embed="rId2"/>
          <a:stretch>
            <a:fillRect/>
          </a:stretch>
        </p:blipFill>
        <p:spPr>
          <a:xfrm>
            <a:off x="324485" y="1091291"/>
            <a:ext cx="11521567" cy="4675418"/>
          </a:xfrm>
          <a:prstGeom prst="rect">
            <a:avLst/>
          </a:prstGeom>
        </p:spPr>
      </p:pic>
    </p:spTree>
    <p:extLst>
      <p:ext uri="{BB962C8B-B14F-4D97-AF65-F5344CB8AC3E}">
        <p14:creationId xmlns:p14="http://schemas.microsoft.com/office/powerpoint/2010/main" val="173967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D10D-C266-AEB3-2AD2-0BDD4F2618CF}"/>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9A584EE-3EE0-DCAF-2AA1-B715F05DAA13}"/>
              </a:ext>
            </a:extLst>
          </p:cNvPr>
          <p:cNvSpPr>
            <a:spLocks noGrp="1"/>
          </p:cNvSpPr>
          <p:nvPr>
            <p:ph type="sldNum" sz="quarter" idx="14"/>
          </p:nvPr>
        </p:nvSpPr>
        <p:spPr/>
        <p:txBody>
          <a:bodyPr/>
          <a:lstStyle/>
          <a:p>
            <a:fld id="{3A4F6043-7A67-491B-98BC-F933DED7226D}" type="slidenum">
              <a:rPr lang="en-US" smtClean="0"/>
              <a:pPr/>
              <a:t>11</a:t>
            </a:fld>
            <a:endParaRPr lang="en-US" dirty="0"/>
          </a:p>
        </p:txBody>
      </p:sp>
      <p:pic>
        <p:nvPicPr>
          <p:cNvPr id="8" name="Picture 7">
            <a:extLst>
              <a:ext uri="{FF2B5EF4-FFF2-40B4-BE49-F238E27FC236}">
                <a16:creationId xmlns:a16="http://schemas.microsoft.com/office/drawing/2014/main" id="{6D957211-F67C-8430-C698-E7F9C3E1D9AB}"/>
              </a:ext>
            </a:extLst>
          </p:cNvPr>
          <p:cNvPicPr>
            <a:picLocks noChangeAspect="1"/>
          </p:cNvPicPr>
          <p:nvPr/>
        </p:nvPicPr>
        <p:blipFill>
          <a:blip r:embed="rId3"/>
          <a:stretch>
            <a:fillRect/>
          </a:stretch>
        </p:blipFill>
        <p:spPr>
          <a:xfrm>
            <a:off x="268457" y="628869"/>
            <a:ext cx="11727911" cy="3971266"/>
          </a:xfrm>
          <a:prstGeom prst="rect">
            <a:avLst/>
          </a:prstGeom>
        </p:spPr>
      </p:pic>
    </p:spTree>
    <p:extLst>
      <p:ext uri="{BB962C8B-B14F-4D97-AF65-F5344CB8AC3E}">
        <p14:creationId xmlns:p14="http://schemas.microsoft.com/office/powerpoint/2010/main" val="2732487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DB90C5-D293-F920-FA93-A5D451CA74BD}"/>
              </a:ext>
            </a:extLst>
          </p:cNvPr>
          <p:cNvSpPr>
            <a:spLocks noGrp="1"/>
          </p:cNvSpPr>
          <p:nvPr>
            <p:ph type="sldNum" sz="quarter" idx="14"/>
          </p:nvPr>
        </p:nvSpPr>
        <p:spPr>
          <a:xfrm>
            <a:off x="8610600" y="6356350"/>
            <a:ext cx="2743200" cy="365125"/>
          </a:xfrm>
        </p:spPr>
        <p:txBody>
          <a:bodyPr vert="horz" lIns="91440" tIns="45720" rIns="91440" bIns="45720" rtlCol="0" anchor="ctr">
            <a:normAutofit/>
          </a:bodyPr>
          <a:lstStyle/>
          <a:p>
            <a:pPr algn="r">
              <a:spcAft>
                <a:spcPts val="600"/>
              </a:spcAft>
            </a:pPr>
            <a:fld id="{3A4F6043-7A67-491B-98BC-F933DED7226D}" type="slidenum">
              <a:rPr lang="en-US">
                <a:solidFill>
                  <a:srgbClr val="FFFFFF"/>
                </a:solidFill>
              </a:rPr>
              <a:pPr algn="r">
                <a:spcAft>
                  <a:spcPts val="600"/>
                </a:spcAft>
              </a:pPr>
              <a:t>12</a:t>
            </a:fld>
            <a:endParaRPr lang="en-US">
              <a:solidFill>
                <a:srgbClr val="FFFFFF"/>
              </a:solidFill>
            </a:endParaRPr>
          </a:p>
        </p:txBody>
      </p:sp>
      <p:sp>
        <p:nvSpPr>
          <p:cNvPr id="5" name="Rectangle 2">
            <a:extLst>
              <a:ext uri="{FF2B5EF4-FFF2-40B4-BE49-F238E27FC236}">
                <a16:creationId xmlns:a16="http://schemas.microsoft.com/office/drawing/2014/main" id="{54304234-6CF7-2ED4-E582-CDC599AFE07F}"/>
              </a:ext>
            </a:extLst>
          </p:cNvPr>
          <p:cNvSpPr>
            <a:spLocks noChangeArrowheads="1"/>
          </p:cNvSpPr>
          <p:nvPr/>
        </p:nvSpPr>
        <p:spPr bwMode="auto">
          <a:xfrm>
            <a:off x="436418" y="5513190"/>
            <a:ext cx="1091738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The initial stock allocation prioritizes Toys and Electronics, reflecting their demand or cost dynamics. Significant restocking occurred in </a:t>
            </a:r>
            <a:r>
              <a:rPr kumimoji="0" lang="en-US" altLang="en-US" sz="1400" b="1" i="0" u="none" strike="noStrike" cap="none" normalizeH="0" baseline="0" dirty="0">
                <a:ln>
                  <a:noFill/>
                </a:ln>
                <a:solidFill>
                  <a:schemeClr val="tx1"/>
                </a:solidFill>
                <a:effectLst/>
                <a:latin typeface="Arial" panose="020B0604020202020204" pitchFamily="34" charset="0"/>
              </a:rPr>
              <a:t>Month 2 (Clothing: 901 units)</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a:ln>
                  <a:noFill/>
                </a:ln>
                <a:solidFill>
                  <a:schemeClr val="tx1"/>
                </a:solidFill>
                <a:effectLst/>
                <a:latin typeface="Arial" panose="020B0604020202020204" pitchFamily="34" charset="0"/>
              </a:rPr>
              <a:t>Month 4 (Furniture: 1,433 units)</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Month 5 (Electronics: 2,700 units)</a:t>
            </a:r>
            <a:r>
              <a:rPr kumimoji="0" lang="en-US" altLang="en-US" sz="1400" b="0" i="0" u="none" strike="noStrike" cap="none" normalizeH="0" baseline="0" dirty="0">
                <a:ln>
                  <a:noFill/>
                </a:ln>
                <a:solidFill>
                  <a:schemeClr val="tx1"/>
                </a:solidFill>
                <a:effectLst/>
                <a:latin typeface="Arial" panose="020B0604020202020204" pitchFamily="34" charset="0"/>
              </a:rPr>
              <a:t>, highlighting targeted replenishment based on demand surges. Electronics' large restocking suggests its importance as a revenue driver. A predictive restocking strategy could further optimize inventory levels and prevent stockouts.</a:t>
            </a:r>
          </a:p>
        </p:txBody>
      </p:sp>
      <p:pic>
        <p:nvPicPr>
          <p:cNvPr id="1028" name="Picture 4" descr="Output image">
            <a:extLst>
              <a:ext uri="{FF2B5EF4-FFF2-40B4-BE49-F238E27FC236}">
                <a16:creationId xmlns:a16="http://schemas.microsoft.com/office/drawing/2014/main" id="{3E13295C-5DED-11FA-340E-358F00C38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618" y="785090"/>
            <a:ext cx="3775195" cy="35447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55060E0-57D2-F43F-91EB-65E9E4B920D5}"/>
              </a:ext>
            </a:extLst>
          </p:cNvPr>
          <p:cNvPicPr>
            <a:picLocks noChangeAspect="1"/>
          </p:cNvPicPr>
          <p:nvPr/>
        </p:nvPicPr>
        <p:blipFill>
          <a:blip r:embed="rId3"/>
          <a:srcRect t="25099" r="67810" b="44712"/>
          <a:stretch/>
        </p:blipFill>
        <p:spPr>
          <a:xfrm>
            <a:off x="624057" y="537339"/>
            <a:ext cx="5471943" cy="1737712"/>
          </a:xfrm>
          <a:prstGeom prst="rect">
            <a:avLst/>
          </a:prstGeom>
        </p:spPr>
      </p:pic>
      <p:pic>
        <p:nvPicPr>
          <p:cNvPr id="3" name="Picture 2">
            <a:extLst>
              <a:ext uri="{FF2B5EF4-FFF2-40B4-BE49-F238E27FC236}">
                <a16:creationId xmlns:a16="http://schemas.microsoft.com/office/drawing/2014/main" id="{52130941-357E-76AE-94EB-50BCF3DADE8C}"/>
              </a:ext>
            </a:extLst>
          </p:cNvPr>
          <p:cNvPicPr>
            <a:picLocks noChangeAspect="1"/>
          </p:cNvPicPr>
          <p:nvPr/>
        </p:nvPicPr>
        <p:blipFill>
          <a:blip r:embed="rId3"/>
          <a:srcRect t="56243" r="59146" b="17850"/>
          <a:stretch/>
        </p:blipFill>
        <p:spPr>
          <a:xfrm>
            <a:off x="624057" y="2486543"/>
            <a:ext cx="6554849" cy="1407577"/>
          </a:xfrm>
          <a:prstGeom prst="rect">
            <a:avLst/>
          </a:prstGeom>
        </p:spPr>
      </p:pic>
      <p:pic>
        <p:nvPicPr>
          <p:cNvPr id="6" name="Picture 5">
            <a:extLst>
              <a:ext uri="{FF2B5EF4-FFF2-40B4-BE49-F238E27FC236}">
                <a16:creationId xmlns:a16="http://schemas.microsoft.com/office/drawing/2014/main" id="{52097E1D-2756-1D63-5383-A63CB3707512}"/>
              </a:ext>
            </a:extLst>
          </p:cNvPr>
          <p:cNvPicPr>
            <a:picLocks noChangeAspect="1"/>
          </p:cNvPicPr>
          <p:nvPr/>
        </p:nvPicPr>
        <p:blipFill>
          <a:blip r:embed="rId3"/>
          <a:srcRect l="41633" t="15075" r="14965" b="28452"/>
          <a:stretch/>
        </p:blipFill>
        <p:spPr>
          <a:xfrm>
            <a:off x="624057" y="3956133"/>
            <a:ext cx="5090160" cy="2242688"/>
          </a:xfrm>
          <a:prstGeom prst="rect">
            <a:avLst/>
          </a:prstGeom>
        </p:spPr>
      </p:pic>
    </p:spTree>
    <p:extLst>
      <p:ext uri="{BB962C8B-B14F-4D97-AF65-F5344CB8AC3E}">
        <p14:creationId xmlns:p14="http://schemas.microsoft.com/office/powerpoint/2010/main" val="943007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498FA0-23D0-A809-15AA-1760B50C7CC9}"/>
              </a:ext>
            </a:extLst>
          </p:cNvPr>
          <p:cNvSpPr>
            <a:spLocks noGrp="1"/>
          </p:cNvSpPr>
          <p:nvPr>
            <p:ph type="sldNum" sz="quarter" idx="14"/>
          </p:nvPr>
        </p:nvSpPr>
        <p:spPr/>
        <p:txBody>
          <a:bodyPr/>
          <a:lstStyle/>
          <a:p>
            <a:fld id="{3A4F6043-7A67-491B-98BC-F933DED7226D}" type="slidenum">
              <a:rPr lang="en-US" smtClean="0"/>
              <a:pPr/>
              <a:t>13</a:t>
            </a:fld>
            <a:endParaRPr lang="en-US" dirty="0"/>
          </a:p>
        </p:txBody>
      </p:sp>
      <p:pic>
        <p:nvPicPr>
          <p:cNvPr id="15" name="Picture 14">
            <a:extLst>
              <a:ext uri="{FF2B5EF4-FFF2-40B4-BE49-F238E27FC236}">
                <a16:creationId xmlns:a16="http://schemas.microsoft.com/office/drawing/2014/main" id="{6535FB16-905C-4F87-AE84-712BA4C8EE24}"/>
              </a:ext>
            </a:extLst>
          </p:cNvPr>
          <p:cNvPicPr>
            <a:picLocks noChangeAspect="1"/>
          </p:cNvPicPr>
          <p:nvPr/>
        </p:nvPicPr>
        <p:blipFill>
          <a:blip r:embed="rId2"/>
          <a:stretch>
            <a:fillRect/>
          </a:stretch>
        </p:blipFill>
        <p:spPr>
          <a:xfrm>
            <a:off x="392975" y="3204953"/>
            <a:ext cx="4991049" cy="2692955"/>
          </a:xfrm>
          <a:prstGeom prst="rect">
            <a:avLst/>
          </a:prstGeom>
        </p:spPr>
      </p:pic>
      <p:sp>
        <p:nvSpPr>
          <p:cNvPr id="20" name="TextBox 19">
            <a:extLst>
              <a:ext uri="{FF2B5EF4-FFF2-40B4-BE49-F238E27FC236}">
                <a16:creationId xmlns:a16="http://schemas.microsoft.com/office/drawing/2014/main" id="{012B549E-DBCF-E118-102F-FC9D69263A35}"/>
              </a:ext>
            </a:extLst>
          </p:cNvPr>
          <p:cNvSpPr txBox="1"/>
          <p:nvPr/>
        </p:nvSpPr>
        <p:spPr>
          <a:xfrm>
            <a:off x="6278563" y="4385482"/>
            <a:ext cx="5074204" cy="1200329"/>
          </a:xfrm>
          <a:prstGeom prst="rect">
            <a:avLst/>
          </a:prstGeom>
          <a:noFill/>
        </p:spPr>
        <p:txBody>
          <a:bodyPr wrap="square" rtlCol="0">
            <a:spAutoFit/>
          </a:bodyPr>
          <a:lstStyle/>
          <a:p>
            <a:r>
              <a:rPr lang="en-US" sz="2400" b="1" i="0" dirty="0">
                <a:effectLst/>
                <a:latin typeface="Angsana New" panose="02020603050405020304" pitchFamily="18" charset="-34"/>
                <a:cs typeface="Angsana New" panose="02020603050405020304" pitchFamily="18" charset="-34"/>
              </a:rPr>
              <a:t>Inventory levels were optimized, reducing from 500 units in Month 1 to 1 unit by Month 5, indicating efficient stock management.</a:t>
            </a:r>
            <a:endParaRPr lang="en-US" sz="2400" b="1" dirty="0">
              <a:latin typeface="Angsana New" panose="02020603050405020304" pitchFamily="18" charset="-34"/>
              <a:cs typeface="Angsana New" panose="02020603050405020304" pitchFamily="18" charset="-34"/>
            </a:endParaRPr>
          </a:p>
        </p:txBody>
      </p:sp>
      <p:sp>
        <p:nvSpPr>
          <p:cNvPr id="3" name="TextBox 2">
            <a:extLst>
              <a:ext uri="{FF2B5EF4-FFF2-40B4-BE49-F238E27FC236}">
                <a16:creationId xmlns:a16="http://schemas.microsoft.com/office/drawing/2014/main" id="{3C51E220-113E-1B45-E262-3E5DEC25E941}"/>
              </a:ext>
            </a:extLst>
          </p:cNvPr>
          <p:cNvSpPr txBox="1"/>
          <p:nvPr/>
        </p:nvSpPr>
        <p:spPr>
          <a:xfrm>
            <a:off x="563419" y="579252"/>
            <a:ext cx="4650163" cy="2554545"/>
          </a:xfrm>
          <a:prstGeom prst="rect">
            <a:avLst/>
          </a:prstGeom>
          <a:noFill/>
        </p:spPr>
        <p:txBody>
          <a:bodyPr wrap="square">
            <a:spAutoFit/>
          </a:bodyPr>
          <a:lstStyle/>
          <a:p>
            <a:r>
              <a:rPr lang="en-US" sz="1600" b="1" i="0" dirty="0">
                <a:effectLst/>
                <a:latin typeface="__fkGroteskNeue_598ab8"/>
              </a:rPr>
              <a:t>Revenue Analysis</a:t>
            </a:r>
            <a:br>
              <a:rPr lang="en-US" sz="1600" b="0" i="0" dirty="0">
                <a:effectLst/>
                <a:latin typeface="__fkGroteskNeue_598ab8"/>
              </a:rPr>
            </a:br>
            <a:r>
              <a:rPr lang="en-US" sz="1600" b="0" i="0" dirty="0">
                <a:effectLst/>
                <a:latin typeface="__fkGroteskNeue_598ab8"/>
              </a:rPr>
              <a:t>Total revenue generated over the 5-month period: $1,102,989</a:t>
            </a:r>
          </a:p>
          <a:p>
            <a:endParaRPr lang="en-US" sz="1600" b="0" i="0" dirty="0">
              <a:effectLst/>
              <a:latin typeface="__fkGroteskNeue_598ab8"/>
            </a:endParaRPr>
          </a:p>
          <a:p>
            <a:r>
              <a:rPr lang="en-US" sz="1600" b="1" i="0" dirty="0">
                <a:effectLst/>
                <a:latin typeface="__fkGroteskNeue_598ab8"/>
              </a:rPr>
              <a:t>Cost Analysis</a:t>
            </a:r>
            <a:br>
              <a:rPr lang="en-US" sz="1600" b="0" i="0" dirty="0">
                <a:effectLst/>
                <a:latin typeface="__fkGroteskNeue_598ab8"/>
              </a:rPr>
            </a:br>
            <a:r>
              <a:rPr lang="en-US" sz="1600" b="0" i="0" dirty="0">
                <a:effectLst/>
                <a:latin typeface="__fkGroteskNeue_598ab8"/>
              </a:rPr>
              <a:t>Total cost incurred: $387,625</a:t>
            </a:r>
          </a:p>
          <a:p>
            <a:endParaRPr lang="en-US" sz="1600" b="0" i="0" dirty="0">
              <a:effectLst/>
              <a:latin typeface="__fkGroteskNeue_598ab8"/>
            </a:endParaRPr>
          </a:p>
          <a:p>
            <a:r>
              <a:rPr lang="en-US" sz="1600" b="1" i="0" dirty="0">
                <a:effectLst/>
                <a:latin typeface="__fkGroteskNeue_598ab8"/>
              </a:rPr>
              <a:t>Profit Analysis</a:t>
            </a:r>
            <a:br>
              <a:rPr lang="en-US" sz="1600" b="0" i="0" dirty="0">
                <a:effectLst/>
                <a:latin typeface="__fkGroteskNeue_598ab8"/>
              </a:rPr>
            </a:br>
            <a:r>
              <a:rPr lang="en-US" sz="1600" b="0" i="0" dirty="0">
                <a:effectLst/>
                <a:latin typeface="__fkGroteskNeue_598ab8"/>
              </a:rPr>
              <a:t>Total profit: $693,274</a:t>
            </a:r>
            <a:br>
              <a:rPr lang="en-US" sz="1600" b="0" i="0" dirty="0">
                <a:effectLst/>
                <a:latin typeface="__fkGroteskNeue_598ab8"/>
              </a:rPr>
            </a:br>
            <a:endParaRPr lang="en-US" sz="1600" dirty="0"/>
          </a:p>
        </p:txBody>
      </p:sp>
      <p:pic>
        <p:nvPicPr>
          <p:cNvPr id="4098" name="Picture 2" descr="Output image">
            <a:extLst>
              <a:ext uri="{FF2B5EF4-FFF2-40B4-BE49-F238E27FC236}">
                <a16:creationId xmlns:a16="http://schemas.microsoft.com/office/drawing/2014/main" id="{BF6BD0C1-4BAC-53EE-49E2-4FB37A669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64" y="555672"/>
            <a:ext cx="4740361" cy="3462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642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A3CBC-1FA8-C6D5-D7B6-76DF964894C4}"/>
              </a:ext>
            </a:extLst>
          </p:cNvPr>
          <p:cNvSpPr>
            <a:spLocks noGrp="1"/>
          </p:cNvSpPr>
          <p:nvPr>
            <p:ph type="title"/>
          </p:nvPr>
        </p:nvSpPr>
        <p:spPr>
          <a:xfrm>
            <a:off x="424873" y="70619"/>
            <a:ext cx="10998595" cy="1325563"/>
          </a:xfrm>
        </p:spPr>
        <p:txBody>
          <a:bodyPr>
            <a:normAutofit/>
          </a:bodyPr>
          <a:lstStyle/>
          <a:p>
            <a:r>
              <a:rPr lang="en-US" sz="3000" dirty="0"/>
              <a:t>Conclusions</a:t>
            </a:r>
          </a:p>
        </p:txBody>
      </p:sp>
      <p:graphicFrame>
        <p:nvGraphicFramePr>
          <p:cNvPr id="9" name="Content Placeholder 6">
            <a:extLst>
              <a:ext uri="{FF2B5EF4-FFF2-40B4-BE49-F238E27FC236}">
                <a16:creationId xmlns:a16="http://schemas.microsoft.com/office/drawing/2014/main" id="{E77A3589-4053-C2F1-47E0-81260F477360}"/>
              </a:ext>
            </a:extLst>
          </p:cNvPr>
          <p:cNvGraphicFramePr>
            <a:graphicFrameLocks noGrp="1"/>
          </p:cNvGraphicFramePr>
          <p:nvPr>
            <p:ph sz="quarter" idx="4"/>
            <p:extLst>
              <p:ext uri="{D42A27DB-BD31-4B8C-83A1-F6EECF244321}">
                <p14:modId xmlns:p14="http://schemas.microsoft.com/office/powerpoint/2010/main" val="1246184485"/>
              </p:ext>
            </p:extLst>
          </p:nvPr>
        </p:nvGraphicFramePr>
        <p:xfrm>
          <a:off x="506027" y="1052054"/>
          <a:ext cx="11487705" cy="5200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04662695-A448-0FF8-33F0-EC102144C386}"/>
              </a:ext>
            </a:extLst>
          </p:cNvPr>
          <p:cNvSpPr>
            <a:spLocks noGrp="1"/>
          </p:cNvSpPr>
          <p:nvPr>
            <p:ph type="sldNum" sz="quarter" idx="14"/>
          </p:nvPr>
        </p:nvSpPr>
        <p:spPr/>
        <p:txBody>
          <a:bodyPr/>
          <a:lstStyle/>
          <a:p>
            <a:fld id="{3A4F6043-7A67-491B-98BC-F933DED7226D}" type="slidenum">
              <a:rPr lang="en-US" smtClean="0"/>
              <a:pPr/>
              <a:t>14</a:t>
            </a:fld>
            <a:endParaRPr lang="en-US" dirty="0"/>
          </a:p>
        </p:txBody>
      </p:sp>
    </p:spTree>
    <p:extLst>
      <p:ext uri="{BB962C8B-B14F-4D97-AF65-F5344CB8AC3E}">
        <p14:creationId xmlns:p14="http://schemas.microsoft.com/office/powerpoint/2010/main" val="2077282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a:extLst>
              <a:ext uri="{FF2B5EF4-FFF2-40B4-BE49-F238E27FC236}">
                <a16:creationId xmlns:a16="http://schemas.microsoft.com/office/drawing/2014/main" id="{F86A6756-A8C4-BA43-C756-170759D64767}"/>
              </a:ext>
            </a:extLst>
          </p:cNvPr>
          <p:cNvGraphicFramePr>
            <a:graphicFrameLocks noGrp="1"/>
          </p:cNvGraphicFramePr>
          <p:nvPr>
            <p:ph sz="quarter" idx="4"/>
            <p:extLst>
              <p:ext uri="{D42A27DB-BD31-4B8C-83A1-F6EECF244321}">
                <p14:modId xmlns:p14="http://schemas.microsoft.com/office/powerpoint/2010/main" val="2431733617"/>
              </p:ext>
            </p:extLst>
          </p:nvPr>
        </p:nvGraphicFramePr>
        <p:xfrm>
          <a:off x="73890" y="138545"/>
          <a:ext cx="12115062" cy="6610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F6BE3426-F887-8F6C-10A7-EDD5D29E8096}"/>
              </a:ext>
            </a:extLst>
          </p:cNvPr>
          <p:cNvSpPr>
            <a:spLocks noGrp="1"/>
          </p:cNvSpPr>
          <p:nvPr>
            <p:ph type="sldNum" sz="quarter" idx="14"/>
          </p:nvPr>
        </p:nvSpPr>
        <p:spPr>
          <a:xfrm>
            <a:off x="11846052" y="0"/>
            <a:ext cx="342900" cy="685800"/>
          </a:xfrm>
        </p:spPr>
        <p:txBody>
          <a:bodyPr/>
          <a:lstStyle/>
          <a:p>
            <a:fld id="{3A4F6043-7A67-491B-98BC-F933DED7226D}" type="slidenum">
              <a:rPr lang="en-US" smtClean="0"/>
              <a:pPr/>
              <a:t>15</a:t>
            </a:fld>
            <a:endParaRPr lang="en-US" dirty="0"/>
          </a:p>
        </p:txBody>
      </p:sp>
    </p:spTree>
    <p:extLst>
      <p:ext uri="{BB962C8B-B14F-4D97-AF65-F5344CB8AC3E}">
        <p14:creationId xmlns:p14="http://schemas.microsoft.com/office/powerpoint/2010/main" val="2000327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9E7461E-D3EF-467C-90B0-A07159CA6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8105BB4-A477-5C02-6F60-BDEB3642E1C6}"/>
              </a:ext>
            </a:extLst>
          </p:cNvPr>
          <p:cNvSpPr>
            <a:spLocks noGrp="1"/>
          </p:cNvSpPr>
          <p:nvPr>
            <p:ph type="title"/>
          </p:nvPr>
        </p:nvSpPr>
        <p:spPr>
          <a:xfrm>
            <a:off x="439208" y="196835"/>
            <a:ext cx="6993914" cy="517236"/>
          </a:xfrm>
        </p:spPr>
        <p:txBody>
          <a:bodyPr vert="horz" lIns="91440" tIns="45720" rIns="91440" bIns="45720" rtlCol="0" anchor="ctr">
            <a:normAutofit/>
          </a:bodyPr>
          <a:lstStyle/>
          <a:p>
            <a:r>
              <a:rPr lang="en-US" sz="2000"/>
              <a:t>Recommendations and Future Scope </a:t>
            </a:r>
            <a:endParaRPr lang="en-US" sz="2000" dirty="0"/>
          </a:p>
        </p:txBody>
      </p:sp>
      <p:sp>
        <p:nvSpPr>
          <p:cNvPr id="11" name="Rectangle 1">
            <a:extLst>
              <a:ext uri="{FF2B5EF4-FFF2-40B4-BE49-F238E27FC236}">
                <a16:creationId xmlns:a16="http://schemas.microsoft.com/office/drawing/2014/main" id="{2DD531A3-81BA-0C79-B906-9E7A1F1CD47F}"/>
              </a:ext>
            </a:extLst>
          </p:cNvPr>
          <p:cNvSpPr>
            <a:spLocks noGrp="1" noChangeArrowheads="1"/>
          </p:cNvSpPr>
          <p:nvPr>
            <p:ph sz="half" idx="15"/>
          </p:nvPr>
        </p:nvSpPr>
        <p:spPr bwMode="auto">
          <a:xfrm>
            <a:off x="231140" y="819728"/>
            <a:ext cx="11656059" cy="4038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marL="0" marR="0" lvl="0" indent="-182880" fontAlgn="base">
              <a:spcBef>
                <a:spcPct val="0"/>
              </a:spcBef>
              <a:spcAft>
                <a:spcPts val="600"/>
              </a:spcAft>
              <a:buFont typeface="Corbel" pitchFamily="34" charset="0"/>
              <a:buChar char="•"/>
              <a:tabLst/>
            </a:pPr>
            <a:r>
              <a:rPr kumimoji="0" lang="en-US" altLang="en-US" sz="1200" b="1" i="0" u="none" strike="noStrike" cap="none" normalizeH="0" baseline="0" dirty="0">
                <a:ln>
                  <a:noFill/>
                </a:ln>
                <a:effectLst/>
              </a:rPr>
              <a:t>Dynamic Pricing and Discounts</a:t>
            </a:r>
            <a:r>
              <a:rPr kumimoji="0" lang="en-US" altLang="en-US" sz="1200" b="0" i="0" u="none" strike="noStrike" cap="none" normalizeH="0" baseline="0" dirty="0">
                <a:ln>
                  <a:noFill/>
                </a:ln>
                <a:effectLst/>
              </a:rPr>
              <a:t>:</a:t>
            </a:r>
          </a:p>
          <a:p>
            <a:pPr marL="457200" marR="0" lvl="1" fontAlgn="base">
              <a:spcBef>
                <a:spcPct val="0"/>
              </a:spcBef>
              <a:spcAft>
                <a:spcPts val="600"/>
              </a:spcAft>
              <a:tabLst/>
            </a:pPr>
            <a:r>
              <a:rPr kumimoji="0" lang="en-US" altLang="en-US" sz="1200" b="0" i="0" u="none" strike="noStrike" cap="none" normalizeH="0" baseline="0" dirty="0">
                <a:ln>
                  <a:noFill/>
                </a:ln>
                <a:effectLst/>
              </a:rPr>
              <a:t>Implement data-driven, real-time pricing strategies to maximize profit during peak seasons or high-demand periods. Continue offering targeted discounts on high-performing categories like Electronics and Furniture to drive demand and revenue. </a:t>
            </a:r>
          </a:p>
          <a:p>
            <a:pPr marL="0" marR="0" lvl="0" indent="-182880" fontAlgn="base">
              <a:spcBef>
                <a:spcPct val="0"/>
              </a:spcBef>
              <a:spcAft>
                <a:spcPts val="600"/>
              </a:spcAft>
              <a:buFont typeface="Corbel" pitchFamily="34" charset="0"/>
              <a:buChar char="•"/>
              <a:tabLst/>
            </a:pPr>
            <a:r>
              <a:rPr kumimoji="0" lang="en-US" altLang="en-US" sz="1200" b="1" i="0" u="none" strike="noStrike" cap="none" normalizeH="0" baseline="0" dirty="0">
                <a:ln>
                  <a:noFill/>
                </a:ln>
                <a:effectLst/>
              </a:rPr>
              <a:t>Demand Forecasting Enhancement</a:t>
            </a:r>
            <a:r>
              <a:rPr kumimoji="0" lang="en-US" altLang="en-US" sz="1200" b="0" i="0" u="none" strike="noStrike" cap="none" normalizeH="0" baseline="0" dirty="0">
                <a:ln>
                  <a:noFill/>
                </a:ln>
                <a:effectLst/>
              </a:rPr>
              <a:t>:</a:t>
            </a:r>
          </a:p>
          <a:p>
            <a:pPr marL="457200" marR="0" lvl="1" fontAlgn="base">
              <a:spcBef>
                <a:spcPct val="0"/>
              </a:spcBef>
              <a:spcAft>
                <a:spcPts val="600"/>
              </a:spcAft>
              <a:tabLst/>
            </a:pPr>
            <a:r>
              <a:rPr kumimoji="0" lang="en-US" altLang="en-US" sz="1200" b="0" i="0" u="none" strike="noStrike" cap="none" normalizeH="0" baseline="0" dirty="0">
                <a:ln>
                  <a:noFill/>
                </a:ln>
                <a:effectLst/>
              </a:rPr>
              <a:t>Invest in advanced forecasting tools, such as machine learning models, to predict seasonal trends and consumer behavior more accurately. This will help align inventory levels with demand, reducing stockouts and minimizing holding costs. </a:t>
            </a:r>
          </a:p>
          <a:p>
            <a:pPr marL="0" marR="0" lvl="0" indent="-182880" fontAlgn="base">
              <a:spcBef>
                <a:spcPct val="0"/>
              </a:spcBef>
              <a:spcAft>
                <a:spcPts val="600"/>
              </a:spcAft>
              <a:buFont typeface="Corbel" pitchFamily="34" charset="0"/>
              <a:buChar char="•"/>
              <a:tabLst/>
            </a:pPr>
            <a:r>
              <a:rPr kumimoji="0" lang="en-US" altLang="en-US" sz="1200" b="1" i="0" u="none" strike="noStrike" cap="none" normalizeH="0" baseline="0" dirty="0">
                <a:ln>
                  <a:noFill/>
                </a:ln>
                <a:effectLst/>
              </a:rPr>
              <a:t>Inventory Optimization</a:t>
            </a:r>
            <a:r>
              <a:rPr kumimoji="0" lang="en-US" altLang="en-US" sz="1200" b="0" i="0" u="none" strike="noStrike" cap="none" normalizeH="0" baseline="0" dirty="0">
                <a:ln>
                  <a:noFill/>
                </a:ln>
                <a:effectLst/>
              </a:rPr>
              <a:t>:</a:t>
            </a:r>
          </a:p>
          <a:p>
            <a:pPr marL="457200" marR="0" lvl="1" fontAlgn="base">
              <a:spcBef>
                <a:spcPct val="0"/>
              </a:spcBef>
              <a:spcAft>
                <a:spcPts val="600"/>
              </a:spcAft>
              <a:tabLst/>
            </a:pPr>
            <a:r>
              <a:rPr kumimoji="0" lang="en-US" altLang="en-US" sz="1200" b="0" i="0" u="none" strike="noStrike" cap="none" normalizeH="0" baseline="0" dirty="0">
                <a:ln>
                  <a:noFill/>
                </a:ln>
                <a:effectLst/>
              </a:rPr>
              <a:t>Develop a dynamic restocking strategy that allows for more frequent replenishment, especially for high-demand products like Electronics. This will prevent last-minute bulk restocking and ensure consistent stock availability. </a:t>
            </a:r>
          </a:p>
          <a:p>
            <a:pPr marL="0" marR="0" lvl="0" indent="-182880" fontAlgn="base">
              <a:spcBef>
                <a:spcPct val="0"/>
              </a:spcBef>
              <a:spcAft>
                <a:spcPts val="600"/>
              </a:spcAft>
              <a:buFont typeface="Corbel" pitchFamily="34" charset="0"/>
              <a:buChar char="•"/>
              <a:tabLst/>
            </a:pPr>
            <a:r>
              <a:rPr kumimoji="0" lang="en-US" altLang="en-US" sz="1200" b="1" i="0" u="none" strike="noStrike" cap="none" normalizeH="0" baseline="0" dirty="0">
                <a:ln>
                  <a:noFill/>
                </a:ln>
                <a:effectLst/>
              </a:rPr>
              <a:t>Category Reallocation</a:t>
            </a:r>
            <a:r>
              <a:rPr kumimoji="0" lang="en-US" altLang="en-US" sz="1200" b="0" i="0" u="none" strike="noStrike" cap="none" normalizeH="0" baseline="0" dirty="0">
                <a:ln>
                  <a:noFill/>
                </a:ln>
                <a:effectLst/>
              </a:rPr>
              <a:t>:</a:t>
            </a:r>
          </a:p>
          <a:p>
            <a:pPr marL="457200" marR="0" lvl="1" fontAlgn="base">
              <a:spcBef>
                <a:spcPct val="0"/>
              </a:spcBef>
              <a:spcAft>
                <a:spcPts val="600"/>
              </a:spcAft>
              <a:tabLst/>
            </a:pPr>
            <a:r>
              <a:rPr kumimoji="0" lang="en-US" altLang="en-US" sz="1200" b="0" i="0" u="none" strike="noStrike" cap="none" normalizeH="0" baseline="0" dirty="0">
                <a:ln>
                  <a:noFill/>
                </a:ln>
                <a:effectLst/>
              </a:rPr>
              <a:t>Shift focus and resources from lower-performing categories (Toys and Groceries) to higher-performing ones (Electronics and Furniture). Consider reducing inventory for underperforming items while optimizing pricing strategies to improve sales. </a:t>
            </a:r>
          </a:p>
          <a:p>
            <a:pPr marL="0" marR="0" lvl="0" indent="-182880" fontAlgn="base">
              <a:spcBef>
                <a:spcPct val="0"/>
              </a:spcBef>
              <a:spcAft>
                <a:spcPts val="600"/>
              </a:spcAft>
              <a:buFont typeface="Corbel" pitchFamily="34" charset="0"/>
              <a:buChar char="•"/>
              <a:tabLst/>
            </a:pPr>
            <a:r>
              <a:rPr kumimoji="0" lang="en-US" altLang="en-US" sz="1200" b="1" i="0" u="none" strike="noStrike" cap="none" normalizeH="0" baseline="0" dirty="0">
                <a:ln>
                  <a:noFill/>
                </a:ln>
                <a:effectLst/>
              </a:rPr>
              <a:t>Cost Management Improvements</a:t>
            </a:r>
            <a:r>
              <a:rPr kumimoji="0" lang="en-US" altLang="en-US" sz="1200" b="0" i="0" u="none" strike="noStrike" cap="none" normalizeH="0" baseline="0" dirty="0">
                <a:ln>
                  <a:noFill/>
                </a:ln>
                <a:effectLst/>
              </a:rPr>
              <a:t>:</a:t>
            </a:r>
          </a:p>
          <a:p>
            <a:pPr marL="457200" marR="0" lvl="1" fontAlgn="base">
              <a:spcBef>
                <a:spcPct val="0"/>
              </a:spcBef>
              <a:spcAft>
                <a:spcPts val="600"/>
              </a:spcAft>
              <a:tabLst/>
            </a:pPr>
            <a:r>
              <a:rPr kumimoji="0" lang="en-US" altLang="en-US" sz="1200" b="0" i="0" u="none" strike="noStrike" cap="none" normalizeH="0" baseline="0" dirty="0">
                <a:ln>
                  <a:noFill/>
                </a:ln>
                <a:effectLst/>
              </a:rPr>
              <a:t>While the profit margin is strong at 67.5%, further cost reduction opportunities exist in areas like warehousing and transportation. Explore automation and better vendor negotiations to reduce costs further. </a:t>
            </a:r>
          </a:p>
          <a:p>
            <a:pPr marL="0" marR="0" lvl="0" indent="-182880" fontAlgn="base">
              <a:spcBef>
                <a:spcPct val="0"/>
              </a:spcBef>
              <a:spcAft>
                <a:spcPts val="600"/>
              </a:spcAft>
              <a:buFont typeface="Corbel" pitchFamily="34" charset="0"/>
              <a:buChar char="•"/>
              <a:tabLst/>
            </a:pPr>
            <a:r>
              <a:rPr kumimoji="0" lang="en-US" altLang="en-US" sz="1200" b="1" i="0" u="none" strike="noStrike" cap="none" normalizeH="0" baseline="0" dirty="0">
                <a:ln>
                  <a:noFill/>
                </a:ln>
                <a:effectLst/>
              </a:rPr>
              <a:t>Promotional Planning</a:t>
            </a:r>
            <a:r>
              <a:rPr kumimoji="0" lang="en-US" altLang="en-US" sz="1200" b="0" i="0" u="none" strike="noStrike" cap="none" normalizeH="0" baseline="0" dirty="0">
                <a:ln>
                  <a:noFill/>
                </a:ln>
                <a:effectLst/>
              </a:rPr>
              <a:t>:</a:t>
            </a:r>
          </a:p>
          <a:p>
            <a:pPr marL="457200" marR="0" lvl="1" fontAlgn="base">
              <a:spcBef>
                <a:spcPct val="0"/>
              </a:spcBef>
              <a:spcAft>
                <a:spcPts val="600"/>
              </a:spcAft>
              <a:tabLst/>
            </a:pPr>
            <a:r>
              <a:rPr kumimoji="0" lang="en-US" altLang="en-US" sz="1200" b="0" i="0" u="none" strike="noStrike" cap="none" normalizeH="0" baseline="0" dirty="0">
                <a:ln>
                  <a:noFill/>
                </a:ln>
                <a:effectLst/>
              </a:rPr>
              <a:t>Analyze the impact of promotional events, such as the spike in Clothing sales during Month 2, and strategically plan similar campaigns for other product categories to boost sales during off-peak periods.</a:t>
            </a:r>
          </a:p>
          <a:p>
            <a:pPr marL="0" marR="0" lvl="0" indent="-182880" fontAlgn="base">
              <a:spcBef>
                <a:spcPct val="0"/>
              </a:spcBef>
              <a:spcAft>
                <a:spcPts val="600"/>
              </a:spcAft>
              <a:buFont typeface="Corbel" pitchFamily="34" charset="0"/>
              <a:buChar char="•"/>
              <a:tabLst/>
            </a:pPr>
            <a:r>
              <a:rPr kumimoji="0" lang="en-US" altLang="en-US" sz="1200" b="1" i="0" u="none" strike="noStrike" cap="none" normalizeH="0" baseline="0" dirty="0">
                <a:ln>
                  <a:noFill/>
                </a:ln>
                <a:effectLst/>
              </a:rPr>
              <a:t>Seasonal Trends Analysis</a:t>
            </a:r>
            <a:r>
              <a:rPr kumimoji="0" lang="en-US" altLang="en-US" sz="1200" b="0" i="0" u="none" strike="noStrike" cap="none" normalizeH="0" baseline="0" dirty="0">
                <a:ln>
                  <a:noFill/>
                </a:ln>
                <a:effectLst/>
              </a:rPr>
              <a:t>:</a:t>
            </a:r>
          </a:p>
          <a:p>
            <a:pPr marL="457200" marR="0" lvl="1" fontAlgn="base">
              <a:spcBef>
                <a:spcPct val="0"/>
              </a:spcBef>
              <a:spcAft>
                <a:spcPts val="600"/>
              </a:spcAft>
              <a:tabLst/>
            </a:pPr>
            <a:r>
              <a:rPr kumimoji="0" lang="en-US" altLang="en-US" sz="1200" b="0" i="0" u="none" strike="noStrike" cap="none" normalizeH="0" baseline="0" dirty="0">
                <a:ln>
                  <a:noFill/>
                </a:ln>
                <a:effectLst/>
              </a:rPr>
              <a:t>Use historical data to identify and prepare for seasonal trends more effectively. Stock higher quantities of Electronics and Furniture before anticipated demand spikes in later months. </a:t>
            </a:r>
          </a:p>
          <a:p>
            <a:pPr marL="0" marR="0" lvl="0" indent="-182880" fontAlgn="base">
              <a:spcBef>
                <a:spcPct val="0"/>
              </a:spcBef>
              <a:spcAft>
                <a:spcPts val="600"/>
              </a:spcAft>
              <a:buFont typeface="Corbel" pitchFamily="34" charset="0"/>
              <a:buChar char="•"/>
              <a:tabLst/>
            </a:pPr>
            <a:r>
              <a:rPr kumimoji="0" lang="en-US" altLang="en-US" sz="1200" b="1" i="0" u="none" strike="noStrike" cap="none" normalizeH="0" baseline="0" dirty="0">
                <a:ln>
                  <a:noFill/>
                </a:ln>
                <a:effectLst/>
              </a:rPr>
              <a:t>Scalability and Expansion</a:t>
            </a:r>
            <a:r>
              <a:rPr kumimoji="0" lang="en-US" altLang="en-US" sz="1200" b="0" i="0" u="none" strike="noStrike" cap="none" normalizeH="0" baseline="0" dirty="0">
                <a:ln>
                  <a:noFill/>
                </a:ln>
                <a:effectLst/>
              </a:rPr>
              <a:t>:</a:t>
            </a:r>
          </a:p>
          <a:p>
            <a:pPr marL="457200" marR="0" lvl="1" fontAlgn="base">
              <a:spcBef>
                <a:spcPct val="0"/>
              </a:spcBef>
              <a:spcAft>
                <a:spcPts val="600"/>
              </a:spcAft>
              <a:tabLst/>
            </a:pPr>
            <a:r>
              <a:rPr kumimoji="0" lang="en-US" altLang="en-US" sz="1200" b="0" i="0" u="none" strike="noStrike" cap="none" normalizeH="0" baseline="0" dirty="0">
                <a:ln>
                  <a:noFill/>
                </a:ln>
                <a:effectLst/>
              </a:rPr>
              <a:t>Scale the current optimization model to apply across all store locations. Future expansions can benefit from a centralized, data-driven inventory and pricing strategy. </a:t>
            </a:r>
          </a:p>
          <a:p>
            <a:pPr marL="457200" marR="0" lvl="1" fontAlgn="base">
              <a:spcBef>
                <a:spcPct val="0"/>
              </a:spcBef>
              <a:spcAft>
                <a:spcPts val="600"/>
              </a:spcAft>
              <a:tabLst/>
            </a:pPr>
            <a:endParaRPr kumimoji="0" lang="en-US" altLang="en-US" sz="1200" b="0" i="0" u="none" strike="noStrike" cap="none" normalizeH="0" baseline="0" dirty="0">
              <a:ln>
                <a:noFill/>
              </a:ln>
              <a:effectLst/>
            </a:endParaRPr>
          </a:p>
          <a:p>
            <a:pPr marR="0" lvl="0" fontAlgn="base">
              <a:spcBef>
                <a:spcPct val="0"/>
              </a:spcBef>
              <a:spcAft>
                <a:spcPts val="600"/>
              </a:spcAft>
              <a:tabLst/>
            </a:pPr>
            <a:r>
              <a:rPr kumimoji="0" lang="en-US" altLang="en-US" sz="1200" b="0" i="0" u="none" strike="noStrike" cap="none" normalizeH="0" baseline="0" dirty="0">
                <a:ln>
                  <a:noFill/>
                </a:ln>
                <a:effectLst/>
              </a:rPr>
              <a:t>By incorporating these recommendations, the store can enhance its profitability, operational efficiency, and customer satisfaction, ensuring sustainable growth in the competitive retail landscape.</a:t>
            </a:r>
          </a:p>
        </p:txBody>
      </p:sp>
      <p:pic>
        <p:nvPicPr>
          <p:cNvPr id="10" name="Graphic 9" descr="Tag">
            <a:extLst>
              <a:ext uri="{FF2B5EF4-FFF2-40B4-BE49-F238E27FC236}">
                <a16:creationId xmlns:a16="http://schemas.microsoft.com/office/drawing/2014/main" id="{F8CDCD70-721D-04BC-8624-6072FCBB8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1183" y="110942"/>
            <a:ext cx="788888" cy="1206257"/>
          </a:xfrm>
          <a:prstGeom prst="rect">
            <a:avLst/>
          </a:prstGeom>
        </p:spPr>
      </p:pic>
      <p:sp>
        <p:nvSpPr>
          <p:cNvPr id="4" name="Slide Number Placeholder 3">
            <a:extLst>
              <a:ext uri="{FF2B5EF4-FFF2-40B4-BE49-F238E27FC236}">
                <a16:creationId xmlns:a16="http://schemas.microsoft.com/office/drawing/2014/main" id="{87D94521-974D-1099-8FBC-14D41A44507E}"/>
              </a:ext>
            </a:extLst>
          </p:cNvPr>
          <p:cNvSpPr>
            <a:spLocks noGrp="1"/>
          </p:cNvSpPr>
          <p:nvPr>
            <p:ph type="sldNum" sz="quarter" idx="14"/>
          </p:nvPr>
        </p:nvSpPr>
        <p:spPr>
          <a:xfrm>
            <a:off x="9329530" y="6223828"/>
            <a:ext cx="1706217" cy="365125"/>
          </a:xfrm>
        </p:spPr>
        <p:txBody>
          <a:bodyPr vert="horz" lIns="91440" tIns="45720" rIns="91440" bIns="45720" rtlCol="0" anchor="ctr">
            <a:normAutofit/>
          </a:bodyPr>
          <a:lstStyle/>
          <a:p>
            <a:pPr algn="r" defTabSz="914400">
              <a:spcAft>
                <a:spcPts val="600"/>
              </a:spcAft>
            </a:pPr>
            <a:fld id="{3A4F6043-7A67-491B-98BC-F933DED7226D}" type="slidenum">
              <a:rPr lang="en-US" smtClean="0">
                <a:solidFill>
                  <a:schemeClr val="tx1"/>
                </a:solidFill>
              </a:rPr>
              <a:pPr algn="r" defTabSz="914400">
                <a:spcAft>
                  <a:spcPts val="600"/>
                </a:spcAft>
              </a:pPr>
              <a:t>16</a:t>
            </a:fld>
            <a:endParaRPr lang="en-US">
              <a:solidFill>
                <a:schemeClr val="tx1"/>
              </a:solidFill>
            </a:endParaRPr>
          </a:p>
        </p:txBody>
      </p:sp>
    </p:spTree>
    <p:extLst>
      <p:ext uri="{BB962C8B-B14F-4D97-AF65-F5344CB8AC3E}">
        <p14:creationId xmlns:p14="http://schemas.microsoft.com/office/powerpoint/2010/main" val="4208898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1060836" y="1032871"/>
            <a:ext cx="5713590" cy="4947305"/>
          </a:xfrm>
        </p:spPr>
        <p:txBody>
          <a:bodyPr/>
          <a:lstStyle/>
          <a:p>
            <a:pPr algn="l"/>
            <a:r>
              <a:rPr lang="en-US" sz="1600" dirty="0">
                <a:latin typeface="Times New Roman" panose="02020603050405020304" pitchFamily="18" charset="0"/>
                <a:cs typeface="Times New Roman" panose="02020603050405020304" pitchFamily="18" charset="0"/>
              </a:rPr>
              <a:t>Aura</a:t>
            </a:r>
            <a:r>
              <a:rPr lang="en-US" sz="1600" b="0" i="0" dirty="0">
                <a:effectLst/>
                <a:latin typeface="Times New Roman" panose="02020603050405020304" pitchFamily="18" charset="0"/>
                <a:cs typeface="Times New Roman" panose="02020603050405020304" pitchFamily="18" charset="0"/>
              </a:rPr>
              <a:t> Retail is a small family-owned chain of department stores operating in three major cities. The company sells products across five categories: Toys, Electronics, Groceries, Furniture, and Clothing. ABC Retail faces challenges in managing inventory levels and pricing strategies across its diverse product range.</a:t>
            </a:r>
            <a:br>
              <a:rPr lang="en-US" sz="1600" b="0" i="0" dirty="0">
                <a:effectLst/>
                <a:latin typeface="Times New Roman" panose="02020603050405020304" pitchFamily="18" charset="0"/>
                <a:cs typeface="Times New Roman" panose="02020603050405020304" pitchFamily="18" charset="0"/>
              </a:rPr>
            </a:br>
            <a:br>
              <a:rPr lang="en-US" sz="1600" b="0" i="0" dirty="0">
                <a:effectLst/>
                <a:latin typeface="Times New Roman" panose="02020603050405020304" pitchFamily="18" charset="0"/>
                <a:cs typeface="Times New Roman" panose="02020603050405020304" pitchFamily="18" charset="0"/>
              </a:rPr>
            </a:br>
            <a:r>
              <a:rPr lang="en-US" sz="1600" b="1" i="0" dirty="0">
                <a:effectLst/>
                <a:latin typeface="Times New Roman" panose="02020603050405020304" pitchFamily="18" charset="0"/>
                <a:cs typeface="Times New Roman" panose="02020603050405020304" pitchFamily="18" charset="0"/>
              </a:rPr>
              <a:t>Key problems Aura Retail faces include</a:t>
            </a:r>
            <a:br>
              <a:rPr lang="en-US" sz="1600" b="0" i="0" dirty="0">
                <a:effectLst/>
                <a:latin typeface="Times New Roman" panose="02020603050405020304" pitchFamily="18" charset="0"/>
                <a:cs typeface="Times New Roman" panose="02020603050405020304" pitchFamily="18" charset="0"/>
              </a:rPr>
            </a:br>
            <a:br>
              <a:rPr lang="en-US" sz="1600" b="0" i="0" dirty="0">
                <a:effectLst/>
                <a:latin typeface="Times New Roman" panose="02020603050405020304" pitchFamily="18" charset="0"/>
                <a:cs typeface="Times New Roman" panose="02020603050405020304" pitchFamily="18" charset="0"/>
              </a:rPr>
            </a:br>
            <a:r>
              <a:rPr lang="en-US" sz="1600" b="0" i="0" dirty="0">
                <a:effectLst/>
                <a:latin typeface="Times New Roman" panose="02020603050405020304" pitchFamily="18" charset="0"/>
                <a:cs typeface="Times New Roman" panose="02020603050405020304" pitchFamily="18" charset="0"/>
              </a:rPr>
              <a:t>Seasonal demand fluctuations affecting inventory needs</a:t>
            </a:r>
            <a:br>
              <a:rPr lang="en-US" sz="1600" b="0" i="0" dirty="0">
                <a:effectLst/>
                <a:latin typeface="Times New Roman" panose="02020603050405020304" pitchFamily="18" charset="0"/>
                <a:cs typeface="Times New Roman" panose="02020603050405020304" pitchFamily="18" charset="0"/>
              </a:rPr>
            </a:br>
            <a:r>
              <a:rPr lang="en-US" sz="1600" b="0" i="0" dirty="0">
                <a:effectLst/>
                <a:latin typeface="Times New Roman" panose="02020603050405020304" pitchFamily="18" charset="0"/>
                <a:cs typeface="Times New Roman" panose="02020603050405020304" pitchFamily="18" charset="0"/>
              </a:rPr>
              <a:t>Varying profit margins across product categories</a:t>
            </a:r>
            <a:br>
              <a:rPr lang="en-US" sz="1600" b="0" i="0" dirty="0">
                <a:effectLst/>
                <a:latin typeface="Times New Roman" panose="02020603050405020304" pitchFamily="18" charset="0"/>
                <a:cs typeface="Times New Roman" panose="02020603050405020304" pitchFamily="18" charset="0"/>
              </a:rPr>
            </a:br>
            <a:r>
              <a:rPr lang="en-US" sz="1600" b="0" i="0" dirty="0">
                <a:effectLst/>
                <a:latin typeface="Times New Roman" panose="02020603050405020304" pitchFamily="18" charset="0"/>
                <a:cs typeface="Times New Roman" panose="02020603050405020304" pitchFamily="18" charset="0"/>
              </a:rPr>
              <a:t>Limited storage space in their warehouses</a:t>
            </a:r>
            <a:br>
              <a:rPr lang="en-US" sz="1600" b="0" i="0" dirty="0">
                <a:effectLst/>
                <a:latin typeface="Times New Roman" panose="02020603050405020304" pitchFamily="18" charset="0"/>
                <a:cs typeface="Times New Roman" panose="02020603050405020304" pitchFamily="18" charset="0"/>
              </a:rPr>
            </a:br>
            <a:r>
              <a:rPr lang="en-US" sz="1600" b="0" i="0" dirty="0">
                <a:effectLst/>
                <a:latin typeface="Times New Roman" panose="02020603050405020304" pitchFamily="18" charset="0"/>
                <a:cs typeface="Times New Roman" panose="02020603050405020304" pitchFamily="18" charset="0"/>
              </a:rPr>
              <a:t>Balancing stock levels to meet customer demand without overstocking</a:t>
            </a:r>
            <a:br>
              <a:rPr lang="en-US" sz="1600" b="0" i="0" dirty="0">
                <a:effectLst/>
                <a:latin typeface="Times New Roman" panose="02020603050405020304" pitchFamily="18" charset="0"/>
                <a:cs typeface="Times New Roman" panose="02020603050405020304" pitchFamily="18" charset="0"/>
              </a:rPr>
            </a:br>
            <a:br>
              <a:rPr lang="en-US" sz="1600" b="0" i="0" dirty="0">
                <a:effectLst/>
                <a:latin typeface="Times New Roman" panose="02020603050405020304" pitchFamily="18" charset="0"/>
                <a:cs typeface="Times New Roman" panose="02020603050405020304" pitchFamily="18" charset="0"/>
              </a:rPr>
            </a:br>
            <a:r>
              <a:rPr lang="en-US" sz="1600" b="0" i="0" dirty="0">
                <a:effectLst/>
                <a:latin typeface="Times New Roman" panose="02020603050405020304" pitchFamily="18" charset="0"/>
                <a:cs typeface="Times New Roman" panose="02020603050405020304" pitchFamily="18" charset="0"/>
              </a:rPr>
              <a:t>Determining optimal discount strategies to boost sales without sacrificing profitability. Aura Retail aims to optimize its inventory management and pricing strategies to maximize profit while minimizing holding costs. The company has collected 5 months of sales and inventory data and seeks to develop a data-driven approach to address these challenges.</a:t>
            </a:r>
            <a:br>
              <a:rPr lang="en-US" sz="1600" b="0" i="0" dirty="0">
                <a:effectLst/>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p:txBody>
      </p:sp>
      <p:sp>
        <p:nvSpPr>
          <p:cNvPr id="2" name="AutoShape 2" descr="A conceptual illustration of a retail chain managing inventory and pricing challenges, featuring a family-owned department store in a cityscape. The scene includes dynamic elements like a small warehouse with limited space, seasonal demand icons such as snowflakes and sun, diverse product categories (Toys, Electronics, Groceries, Furniture, Clothing) displayed on shelves, and data charts showing inventory levels and sales trends. Visuals also include discount tags and profit margin indicators, all presented in a vibrant and professional style.">
            <a:extLst>
              <a:ext uri="{FF2B5EF4-FFF2-40B4-BE49-F238E27FC236}">
                <a16:creationId xmlns:a16="http://schemas.microsoft.com/office/drawing/2014/main" id="{811211F3-BE76-A544-D71C-481D62AF25D8}"/>
              </a:ext>
            </a:extLst>
          </p:cNvPr>
          <p:cNvSpPr>
            <a:spLocks noChangeAspect="1" noChangeArrowheads="1"/>
          </p:cNvSpPr>
          <p:nvPr/>
        </p:nvSpPr>
        <p:spPr bwMode="auto">
          <a:xfrm>
            <a:off x="5943600" y="3276600"/>
            <a:ext cx="3392424" cy="33924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diagram of a store">
            <a:extLst>
              <a:ext uri="{FF2B5EF4-FFF2-40B4-BE49-F238E27FC236}">
                <a16:creationId xmlns:a16="http://schemas.microsoft.com/office/drawing/2014/main" id="{B33BB618-19BF-D782-8C33-CE2529117612}"/>
              </a:ext>
            </a:extLst>
          </p:cNvPr>
          <p:cNvPicPr>
            <a:picLocks noChangeAspect="1"/>
          </p:cNvPicPr>
          <p:nvPr/>
        </p:nvPicPr>
        <p:blipFill>
          <a:blip r:embed="rId3"/>
          <a:stretch>
            <a:fillRect/>
          </a:stretch>
        </p:blipFill>
        <p:spPr>
          <a:xfrm>
            <a:off x="7246375" y="1120878"/>
            <a:ext cx="3991896" cy="39008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85810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765806B-4BE0-6B7B-FE18-DF2D75670717}"/>
              </a:ext>
            </a:extLst>
          </p:cNvPr>
          <p:cNvSpPr>
            <a:spLocks noGrp="1"/>
          </p:cNvSpPr>
          <p:nvPr>
            <p:ph sz="quarter" idx="4"/>
          </p:nvPr>
        </p:nvSpPr>
        <p:spPr>
          <a:xfrm>
            <a:off x="471055" y="837253"/>
            <a:ext cx="11804071" cy="5471183"/>
          </a:xfrm>
        </p:spPr>
        <p:txBody>
          <a:bodyPr>
            <a:noAutofit/>
          </a:bodyPr>
          <a:lstStyle/>
          <a:p>
            <a:r>
              <a:rPr lang="en-US" sz="1500" b="1" dirty="0"/>
              <a:t>Executive Summary……………………………………………………………………………………………………………………4</a:t>
            </a:r>
          </a:p>
          <a:p>
            <a:r>
              <a:rPr lang="en-US" sz="1500" b="1" dirty="0"/>
              <a:t>Objective…………………………………………………………………………………………………………………………………5</a:t>
            </a:r>
          </a:p>
          <a:p>
            <a:r>
              <a:rPr lang="en-US" sz="1500" b="1" dirty="0"/>
              <a:t>Business Problem………………………………………………………………………………………………………………………6</a:t>
            </a:r>
          </a:p>
          <a:p>
            <a:r>
              <a:rPr lang="en-US" sz="1500" b="1" dirty="0"/>
              <a:t>Methodology…………………………………………………………………………………………………………………………….7</a:t>
            </a:r>
          </a:p>
          <a:p>
            <a:r>
              <a:rPr lang="en-US" sz="1500" b="1" dirty="0"/>
              <a:t>Optimization Model ………………………………………………………………...........................................................8- 11</a:t>
            </a:r>
          </a:p>
          <a:p>
            <a:r>
              <a:rPr lang="en-US" sz="1500" b="1" dirty="0"/>
              <a:t>Appendix –</a:t>
            </a:r>
          </a:p>
          <a:p>
            <a:pPr marL="45720" indent="0">
              <a:buNone/>
            </a:pPr>
            <a:r>
              <a:rPr lang="en-US" sz="1500" b="1" dirty="0"/>
              <a:t>        Excel Implementation…………………………………………………………………………………………………………….12 – 13</a:t>
            </a:r>
          </a:p>
          <a:p>
            <a:pPr marL="45720" indent="0">
              <a:buNone/>
            </a:pPr>
            <a:r>
              <a:rPr lang="en-US" sz="1500" b="1" dirty="0"/>
              <a:t>            Charts</a:t>
            </a:r>
          </a:p>
          <a:p>
            <a:r>
              <a:rPr lang="en-US" sz="1500" b="1" dirty="0"/>
              <a:t>Data Analysis and Results…………………………………………………………………………………………......................14 - 16</a:t>
            </a:r>
          </a:p>
          <a:p>
            <a:r>
              <a:rPr lang="en-US" sz="1500" b="1" dirty="0"/>
              <a:t>Conclusion…………………………………………………………………………………………………………………………………17-18</a:t>
            </a:r>
          </a:p>
          <a:p>
            <a:r>
              <a:rPr lang="en-US" sz="1500" b="1" dirty="0"/>
              <a:t>Recommendation and Future scope…………………………………………………………………………………………………. 19</a:t>
            </a:r>
          </a:p>
        </p:txBody>
      </p:sp>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3</a:t>
            </a:fld>
            <a:endParaRPr lang="en-US" dirty="0"/>
          </a:p>
        </p:txBody>
      </p:sp>
    </p:spTree>
    <p:extLst>
      <p:ext uri="{BB962C8B-B14F-4D97-AF65-F5344CB8AC3E}">
        <p14:creationId xmlns:p14="http://schemas.microsoft.com/office/powerpoint/2010/main" val="1147369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Output image">
            <a:extLst>
              <a:ext uri="{FF2B5EF4-FFF2-40B4-BE49-F238E27FC236}">
                <a16:creationId xmlns:a16="http://schemas.microsoft.com/office/drawing/2014/main" id="{50470CB6-3436-7F14-250B-D57830E04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481" y="365125"/>
            <a:ext cx="7235471" cy="40156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EB393A9-7E91-0CD4-E9AC-CB32BF8C284A}"/>
              </a:ext>
            </a:extLst>
          </p:cNvPr>
          <p:cNvSpPr>
            <a:spLocks noGrp="1"/>
          </p:cNvSpPr>
          <p:nvPr>
            <p:ph type="title"/>
          </p:nvPr>
        </p:nvSpPr>
        <p:spPr/>
        <p:txBody>
          <a:bodyPr>
            <a:normAutofit/>
          </a:bodyPr>
          <a:lstStyle/>
          <a:p>
            <a:r>
              <a:rPr lang="en-US" sz="3200" b="1" dirty="0"/>
              <a:t>Executive Summary</a:t>
            </a:r>
          </a:p>
        </p:txBody>
      </p:sp>
      <p:sp>
        <p:nvSpPr>
          <p:cNvPr id="5" name="Content Placeholder 4">
            <a:extLst>
              <a:ext uri="{FF2B5EF4-FFF2-40B4-BE49-F238E27FC236}">
                <a16:creationId xmlns:a16="http://schemas.microsoft.com/office/drawing/2014/main" id="{CB3E5761-ADCC-3461-ADC6-6006D4069DC0}"/>
              </a:ext>
            </a:extLst>
          </p:cNvPr>
          <p:cNvSpPr>
            <a:spLocks noGrp="1"/>
          </p:cNvSpPr>
          <p:nvPr>
            <p:ph sz="quarter" idx="4"/>
          </p:nvPr>
        </p:nvSpPr>
        <p:spPr>
          <a:xfrm>
            <a:off x="420624" y="1690688"/>
            <a:ext cx="6188898" cy="3765895"/>
          </a:xfrm>
        </p:spPr>
        <p:txBody>
          <a:bodyPr>
            <a:normAutofit/>
          </a:bodyPr>
          <a:lstStyle/>
          <a:p>
            <a:pPr marL="0" indent="0">
              <a:buNone/>
            </a:pPr>
            <a:r>
              <a:rPr lang="en-US" sz="2400" b="0" i="0" dirty="0">
                <a:effectLst/>
                <a:latin typeface="Times New Roman" panose="02020603050405020304" pitchFamily="18" charset="0"/>
                <a:cs typeface="Times New Roman" panose="02020603050405020304" pitchFamily="18" charset="0"/>
              </a:rPr>
              <a:t>This project applies optimization techniques to address inventory management and pricing challenges for a retail store. The store operates across five product categories: Toys, Electronics, Groceries, Furniture, and Clothing. Using data collected over a 5-month period, we developed a mathematical model to optimize restock quantities and discount pricing strategies, aiming to maximize profit while considering demand fluctuations and holding costs.</a:t>
            </a:r>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59D6AB4-671C-AFC6-4116-DACD103D18B5}"/>
              </a:ext>
            </a:extLst>
          </p:cNvPr>
          <p:cNvSpPr>
            <a:spLocks noGrp="1"/>
          </p:cNvSpPr>
          <p:nvPr>
            <p:ph type="sldNum" sz="quarter" idx="14"/>
          </p:nvPr>
        </p:nvSpPr>
        <p:spPr/>
        <p:txBody>
          <a:bodyPr/>
          <a:lstStyle/>
          <a:p>
            <a:fld id="{3A4F6043-7A67-491B-98BC-F933DED7226D}" type="slidenum">
              <a:rPr lang="en-US" smtClean="0"/>
              <a:pPr/>
              <a:t>4</a:t>
            </a:fld>
            <a:endParaRPr lang="en-US" dirty="0"/>
          </a:p>
        </p:txBody>
      </p:sp>
      <p:pic>
        <p:nvPicPr>
          <p:cNvPr id="7" name="Picture 6" descr="A close-up of a chart&#10;&#10;Description automatically generated">
            <a:extLst>
              <a:ext uri="{FF2B5EF4-FFF2-40B4-BE49-F238E27FC236}">
                <a16:creationId xmlns:a16="http://schemas.microsoft.com/office/drawing/2014/main" id="{72CE0407-D8B9-E8DF-7A42-37316E45F14B}"/>
              </a:ext>
            </a:extLst>
          </p:cNvPr>
          <p:cNvPicPr>
            <a:picLocks noChangeAspect="1"/>
          </p:cNvPicPr>
          <p:nvPr/>
        </p:nvPicPr>
        <p:blipFill>
          <a:blip r:embed="rId3"/>
          <a:stretch>
            <a:fillRect/>
          </a:stretch>
        </p:blipFill>
        <p:spPr>
          <a:xfrm>
            <a:off x="7076153" y="4144231"/>
            <a:ext cx="2990126" cy="1787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47940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2C617-2A5A-2CAF-7D75-4E5362F6F083}"/>
              </a:ext>
            </a:extLst>
          </p:cNvPr>
          <p:cNvSpPr>
            <a:spLocks noGrp="1"/>
          </p:cNvSpPr>
          <p:nvPr>
            <p:ph type="title"/>
          </p:nvPr>
        </p:nvSpPr>
        <p:spPr>
          <a:xfrm>
            <a:off x="351798" y="186432"/>
            <a:ext cx="10654936" cy="805070"/>
          </a:xfrm>
        </p:spPr>
        <p:txBody>
          <a:bodyPr>
            <a:normAutofit/>
          </a:bodyPr>
          <a:lstStyle/>
          <a:p>
            <a:r>
              <a:rPr lang="en-US" sz="3000" b="1" dirty="0"/>
              <a:t>Objective</a:t>
            </a:r>
          </a:p>
        </p:txBody>
      </p:sp>
      <p:graphicFrame>
        <p:nvGraphicFramePr>
          <p:cNvPr id="7" name="Content Placeholder 4">
            <a:extLst>
              <a:ext uri="{FF2B5EF4-FFF2-40B4-BE49-F238E27FC236}">
                <a16:creationId xmlns:a16="http://schemas.microsoft.com/office/drawing/2014/main" id="{C980FB4A-7EB2-519E-C6A3-FB8C8495AFF3}"/>
              </a:ext>
            </a:extLst>
          </p:cNvPr>
          <p:cNvGraphicFramePr>
            <a:graphicFrameLocks noGrp="1"/>
          </p:cNvGraphicFramePr>
          <p:nvPr>
            <p:ph sz="quarter" idx="4"/>
            <p:extLst>
              <p:ext uri="{D42A27DB-BD31-4B8C-83A1-F6EECF244321}">
                <p14:modId xmlns:p14="http://schemas.microsoft.com/office/powerpoint/2010/main" val="346805421"/>
              </p:ext>
            </p:extLst>
          </p:nvPr>
        </p:nvGraphicFramePr>
        <p:xfrm>
          <a:off x="351798" y="685800"/>
          <a:ext cx="11837154" cy="54963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44A4592-C40A-CACC-3BE7-3AD8CF388F57}"/>
              </a:ext>
            </a:extLst>
          </p:cNvPr>
          <p:cNvSpPr>
            <a:spLocks noGrp="1"/>
          </p:cNvSpPr>
          <p:nvPr>
            <p:ph type="sldNum" sz="quarter" idx="14"/>
          </p:nvPr>
        </p:nvSpPr>
        <p:spPr/>
        <p:txBody>
          <a:bodyPr/>
          <a:lstStyle/>
          <a:p>
            <a:fld id="{3A4F6043-7A67-491B-98BC-F933DED7226D}" type="slidenum">
              <a:rPr lang="en-US" smtClean="0"/>
              <a:pPr/>
              <a:t>5</a:t>
            </a:fld>
            <a:endParaRPr lang="en-US" dirty="0"/>
          </a:p>
        </p:txBody>
      </p:sp>
    </p:spTree>
    <p:extLst>
      <p:ext uri="{BB962C8B-B14F-4D97-AF65-F5344CB8AC3E}">
        <p14:creationId xmlns:p14="http://schemas.microsoft.com/office/powerpoint/2010/main" val="3001056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A87D1-5858-61A5-2A02-BE80331ACE32}"/>
              </a:ext>
            </a:extLst>
          </p:cNvPr>
          <p:cNvSpPr>
            <a:spLocks noGrp="1"/>
          </p:cNvSpPr>
          <p:nvPr>
            <p:ph type="title"/>
          </p:nvPr>
        </p:nvSpPr>
        <p:spPr>
          <a:xfrm>
            <a:off x="334298" y="118982"/>
            <a:ext cx="11168854" cy="903236"/>
          </a:xfrm>
        </p:spPr>
        <p:txBody>
          <a:bodyPr>
            <a:normAutofit/>
          </a:bodyPr>
          <a:lstStyle/>
          <a:p>
            <a:r>
              <a:rPr lang="en-US" sz="2800" b="1" dirty="0"/>
              <a:t>Business Problem</a:t>
            </a:r>
          </a:p>
        </p:txBody>
      </p:sp>
      <p:sp>
        <p:nvSpPr>
          <p:cNvPr id="4" name="Slide Number Placeholder 3">
            <a:extLst>
              <a:ext uri="{FF2B5EF4-FFF2-40B4-BE49-F238E27FC236}">
                <a16:creationId xmlns:a16="http://schemas.microsoft.com/office/drawing/2014/main" id="{FECD0D9B-41E0-12E8-2499-26EAD2CFB6B8}"/>
              </a:ext>
            </a:extLst>
          </p:cNvPr>
          <p:cNvSpPr>
            <a:spLocks noGrp="1"/>
          </p:cNvSpPr>
          <p:nvPr>
            <p:ph type="sldNum" sz="quarter" idx="14"/>
          </p:nvPr>
        </p:nvSpPr>
        <p:spPr/>
        <p:txBody>
          <a:bodyPr/>
          <a:lstStyle/>
          <a:p>
            <a:fld id="{3A4F6043-7A67-491B-98BC-F933DED7226D}" type="slidenum">
              <a:rPr lang="en-US" smtClean="0"/>
              <a:pPr/>
              <a:t>6</a:t>
            </a:fld>
            <a:endParaRPr lang="en-US" dirty="0"/>
          </a:p>
        </p:txBody>
      </p:sp>
      <p:graphicFrame>
        <p:nvGraphicFramePr>
          <p:cNvPr id="18" name="TextBox 8">
            <a:extLst>
              <a:ext uri="{FF2B5EF4-FFF2-40B4-BE49-F238E27FC236}">
                <a16:creationId xmlns:a16="http://schemas.microsoft.com/office/drawing/2014/main" id="{A7628920-0A23-EDE1-1463-862870CAA79F}"/>
              </a:ext>
            </a:extLst>
          </p:cNvPr>
          <p:cNvGraphicFramePr/>
          <p:nvPr>
            <p:extLst>
              <p:ext uri="{D42A27DB-BD31-4B8C-83A1-F6EECF244321}">
                <p14:modId xmlns:p14="http://schemas.microsoft.com/office/powerpoint/2010/main" val="951060700"/>
              </p:ext>
            </p:extLst>
          </p:nvPr>
        </p:nvGraphicFramePr>
        <p:xfrm>
          <a:off x="361975" y="932088"/>
          <a:ext cx="11484077" cy="5355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1656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DE65-4DDC-52E9-628B-0ABFFF3DB284}"/>
              </a:ext>
            </a:extLst>
          </p:cNvPr>
          <p:cNvSpPr>
            <a:spLocks noGrp="1"/>
          </p:cNvSpPr>
          <p:nvPr>
            <p:ph type="title"/>
          </p:nvPr>
        </p:nvSpPr>
        <p:spPr>
          <a:xfrm>
            <a:off x="420624" y="365126"/>
            <a:ext cx="10654936" cy="588604"/>
          </a:xfrm>
        </p:spPr>
        <p:txBody>
          <a:bodyPr>
            <a:normAutofit/>
          </a:bodyPr>
          <a:lstStyle/>
          <a:p>
            <a:r>
              <a:rPr lang="en-US" sz="3000" b="1" dirty="0"/>
              <a:t>Methodology</a:t>
            </a:r>
          </a:p>
        </p:txBody>
      </p:sp>
      <p:sp>
        <p:nvSpPr>
          <p:cNvPr id="5" name="Content Placeholder 4">
            <a:extLst>
              <a:ext uri="{FF2B5EF4-FFF2-40B4-BE49-F238E27FC236}">
                <a16:creationId xmlns:a16="http://schemas.microsoft.com/office/drawing/2014/main" id="{CF50BD98-7AFF-56A0-212D-CAAF3C79DD50}"/>
              </a:ext>
            </a:extLst>
          </p:cNvPr>
          <p:cNvSpPr>
            <a:spLocks noGrp="1"/>
          </p:cNvSpPr>
          <p:nvPr>
            <p:ph sz="quarter" idx="4"/>
          </p:nvPr>
        </p:nvSpPr>
        <p:spPr>
          <a:xfrm>
            <a:off x="569660" y="1229032"/>
            <a:ext cx="10776765" cy="4581833"/>
          </a:xfrm>
        </p:spPr>
        <p:txBody>
          <a:bodyPr>
            <a:normAutofit/>
          </a:bodyPr>
          <a:lstStyle/>
          <a:p>
            <a:pPr algn="l"/>
            <a:r>
              <a:rPr lang="en-US" b="1" i="0" dirty="0">
                <a:effectLst/>
                <a:latin typeface="var(--font-fk-grotesk)"/>
              </a:rPr>
              <a:t>Overview:</a:t>
            </a:r>
          </a:p>
          <a:p>
            <a:pPr algn="l"/>
            <a:r>
              <a:rPr lang="en-US" b="0" i="0" dirty="0">
                <a:effectLst/>
                <a:latin typeface="__fkGroteskNeue_598ab8"/>
              </a:rPr>
              <a:t>The project employs linear programming and data analysis techniques to optimize inventory and pricing decisions for a retail store across five product categories: Toys, Electronics, Groceries, Furniture, and Clothing.</a:t>
            </a:r>
          </a:p>
          <a:p>
            <a:pPr algn="l"/>
            <a:r>
              <a:rPr lang="en-US" b="1" i="0" dirty="0">
                <a:effectLst/>
                <a:latin typeface="var(--font-fk-grotesk)"/>
              </a:rPr>
              <a:t>Data Collection:</a:t>
            </a:r>
          </a:p>
          <a:p>
            <a:pPr algn="l">
              <a:buFont typeface="Arial" panose="020B0604020202020204" pitchFamily="34" charset="0"/>
              <a:buChar char="•"/>
            </a:pPr>
            <a:r>
              <a:rPr lang="en-US" b="0" i="0" dirty="0">
                <a:effectLst/>
                <a:latin typeface="__fkGroteskNeue_598ab8"/>
              </a:rPr>
              <a:t>Data was collected from the store's inventory management system over a 5-month period, </a:t>
            </a:r>
            <a:r>
              <a:rPr lang="en-US" b="0" i="0" dirty="0" err="1">
                <a:effectLst/>
                <a:latin typeface="__fkGroteskNeue_598ab8"/>
              </a:rPr>
              <a:t>including:Initial</a:t>
            </a:r>
            <a:r>
              <a:rPr lang="en-US" b="0" i="0" dirty="0">
                <a:effectLst/>
                <a:latin typeface="__fkGroteskNeue_598ab8"/>
              </a:rPr>
              <a:t> stock levels</a:t>
            </a:r>
          </a:p>
          <a:p>
            <a:pPr algn="l">
              <a:buFont typeface="Arial" panose="020B0604020202020204" pitchFamily="34" charset="0"/>
              <a:buChar char="•"/>
            </a:pPr>
            <a:r>
              <a:rPr lang="en-US" b="0" i="0" dirty="0">
                <a:effectLst/>
                <a:latin typeface="__fkGroteskNeue_598ab8"/>
              </a:rPr>
              <a:t>Monthly restock quantities</a:t>
            </a:r>
          </a:p>
          <a:p>
            <a:pPr algn="l">
              <a:buFont typeface="Arial" panose="020B0604020202020204" pitchFamily="34" charset="0"/>
              <a:buChar char="•"/>
            </a:pPr>
            <a:r>
              <a:rPr lang="en-US" b="0" i="0" dirty="0">
                <a:effectLst/>
                <a:latin typeface="__fkGroteskNeue_598ab8"/>
              </a:rPr>
              <a:t>Units sold</a:t>
            </a:r>
          </a:p>
          <a:p>
            <a:pPr algn="l">
              <a:buFont typeface="Arial" panose="020B0604020202020204" pitchFamily="34" charset="0"/>
              <a:buChar char="•"/>
            </a:pPr>
            <a:r>
              <a:rPr lang="en-US" b="0" i="0" dirty="0">
                <a:effectLst/>
                <a:latin typeface="__fkGroteskNeue_598ab8"/>
              </a:rPr>
              <a:t>Regular and discount prices</a:t>
            </a:r>
          </a:p>
          <a:p>
            <a:pPr algn="l">
              <a:buFont typeface="Arial" panose="020B0604020202020204" pitchFamily="34" charset="0"/>
              <a:buChar char="•"/>
            </a:pPr>
            <a:r>
              <a:rPr lang="en-US" b="0" i="0" dirty="0">
                <a:effectLst/>
                <a:latin typeface="__fkGroteskNeue_598ab8"/>
              </a:rPr>
              <a:t>Costs (unit cost and holding cost)</a:t>
            </a:r>
          </a:p>
          <a:p>
            <a:endParaRPr lang="en-US" dirty="0"/>
          </a:p>
        </p:txBody>
      </p:sp>
      <p:sp>
        <p:nvSpPr>
          <p:cNvPr id="4" name="Slide Number Placeholder 3">
            <a:extLst>
              <a:ext uri="{FF2B5EF4-FFF2-40B4-BE49-F238E27FC236}">
                <a16:creationId xmlns:a16="http://schemas.microsoft.com/office/drawing/2014/main" id="{A305EDBF-3701-9CDB-AF77-990E58F8383C}"/>
              </a:ext>
            </a:extLst>
          </p:cNvPr>
          <p:cNvSpPr>
            <a:spLocks noGrp="1"/>
          </p:cNvSpPr>
          <p:nvPr>
            <p:ph type="sldNum" sz="quarter" idx="14"/>
          </p:nvPr>
        </p:nvSpPr>
        <p:spPr/>
        <p:txBody>
          <a:bodyPr/>
          <a:lstStyle/>
          <a:p>
            <a:fld id="{3A4F6043-7A67-491B-98BC-F933DED7226D}" type="slidenum">
              <a:rPr lang="en-US" smtClean="0"/>
              <a:pPr/>
              <a:t>7</a:t>
            </a:fld>
            <a:endParaRPr lang="en-US" dirty="0"/>
          </a:p>
        </p:txBody>
      </p:sp>
    </p:spTree>
    <p:extLst>
      <p:ext uri="{BB962C8B-B14F-4D97-AF65-F5344CB8AC3E}">
        <p14:creationId xmlns:p14="http://schemas.microsoft.com/office/powerpoint/2010/main" val="1433438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EB81F-A69B-DCA8-0A8C-AF357A7E00A5}"/>
              </a:ext>
            </a:extLst>
          </p:cNvPr>
          <p:cNvSpPr>
            <a:spLocks noGrp="1"/>
          </p:cNvSpPr>
          <p:nvPr>
            <p:ph type="title"/>
          </p:nvPr>
        </p:nvSpPr>
        <p:spPr>
          <a:xfrm>
            <a:off x="497064" y="342900"/>
            <a:ext cx="10654936" cy="489156"/>
          </a:xfrm>
        </p:spPr>
        <p:txBody>
          <a:bodyPr>
            <a:normAutofit fontScale="90000"/>
          </a:bodyPr>
          <a:lstStyle/>
          <a:p>
            <a:r>
              <a:rPr lang="en-US" sz="3000" b="1" dirty="0"/>
              <a:t>Optimization Model </a:t>
            </a:r>
          </a:p>
        </p:txBody>
      </p:sp>
      <p:sp>
        <p:nvSpPr>
          <p:cNvPr id="4" name="Slide Number Placeholder 3">
            <a:extLst>
              <a:ext uri="{FF2B5EF4-FFF2-40B4-BE49-F238E27FC236}">
                <a16:creationId xmlns:a16="http://schemas.microsoft.com/office/drawing/2014/main" id="{24E20652-0308-1026-5316-F40DFB7668B2}"/>
              </a:ext>
            </a:extLst>
          </p:cNvPr>
          <p:cNvSpPr>
            <a:spLocks noGrp="1"/>
          </p:cNvSpPr>
          <p:nvPr>
            <p:ph type="sldNum" sz="quarter" idx="14"/>
          </p:nvPr>
        </p:nvSpPr>
        <p:spPr/>
        <p:txBody>
          <a:bodyPr/>
          <a:lstStyle/>
          <a:p>
            <a:fld id="{3A4F6043-7A67-491B-98BC-F933DED7226D}" type="slidenum">
              <a:rPr lang="en-US" smtClean="0"/>
              <a:pPr/>
              <a:t>8</a:t>
            </a:fld>
            <a:endParaRPr lang="en-US" dirty="0"/>
          </a:p>
        </p:txBody>
      </p:sp>
      <p:pic>
        <p:nvPicPr>
          <p:cNvPr id="6" name="Picture 5">
            <a:extLst>
              <a:ext uri="{FF2B5EF4-FFF2-40B4-BE49-F238E27FC236}">
                <a16:creationId xmlns:a16="http://schemas.microsoft.com/office/drawing/2014/main" id="{3660C6EE-C195-F286-92D3-A002F7434394}"/>
              </a:ext>
            </a:extLst>
          </p:cNvPr>
          <p:cNvPicPr>
            <a:picLocks noChangeAspect="1"/>
          </p:cNvPicPr>
          <p:nvPr/>
        </p:nvPicPr>
        <p:blipFill>
          <a:blip r:embed="rId2"/>
          <a:stretch>
            <a:fillRect/>
          </a:stretch>
        </p:blipFill>
        <p:spPr>
          <a:xfrm>
            <a:off x="1170276" y="832056"/>
            <a:ext cx="10332876" cy="5537573"/>
          </a:xfrm>
          <a:prstGeom prst="rect">
            <a:avLst/>
          </a:prstGeom>
        </p:spPr>
      </p:pic>
    </p:spTree>
    <p:extLst>
      <p:ext uri="{BB962C8B-B14F-4D97-AF65-F5344CB8AC3E}">
        <p14:creationId xmlns:p14="http://schemas.microsoft.com/office/powerpoint/2010/main" val="1250488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036D0D5-3AA0-47FD-A83C-7A06CA2EE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3BD28B09-C850-4EA4-8888-67416520F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DE9D5BA-83AA-4459-83D3-20EC090C2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99B21E1F-436A-A39A-8D32-A38B40FD7A8C}"/>
              </a:ext>
            </a:extLst>
          </p:cNvPr>
          <p:cNvSpPr>
            <a:spLocks noGrp="1"/>
          </p:cNvSpPr>
          <p:nvPr>
            <p:ph type="sldNum" sz="quarter" idx="14"/>
          </p:nvPr>
        </p:nvSpPr>
        <p:spPr>
          <a:xfrm>
            <a:off x="9329530" y="6280978"/>
            <a:ext cx="1706217" cy="365125"/>
          </a:xfrm>
        </p:spPr>
        <p:txBody>
          <a:bodyPr vert="horz" lIns="91440" tIns="45720" rIns="91440" bIns="45720" rtlCol="0" anchor="ctr">
            <a:normAutofit/>
          </a:bodyPr>
          <a:lstStyle/>
          <a:p>
            <a:pPr algn="r">
              <a:spcAft>
                <a:spcPts val="600"/>
              </a:spcAft>
            </a:pPr>
            <a:fld id="{3A4F6043-7A67-491B-98BC-F933DED7226D}" type="slidenum">
              <a:rPr lang="en-US" smtClean="0">
                <a:solidFill>
                  <a:schemeClr val="accent1"/>
                </a:solidFill>
              </a:rPr>
              <a:pPr algn="r">
                <a:spcAft>
                  <a:spcPts val="600"/>
                </a:spcAft>
              </a:pPr>
              <a:t>9</a:t>
            </a:fld>
            <a:endParaRPr lang="en-US">
              <a:solidFill>
                <a:schemeClr val="accent1"/>
              </a:solidFill>
            </a:endParaRPr>
          </a:p>
        </p:txBody>
      </p:sp>
      <p:pic>
        <p:nvPicPr>
          <p:cNvPr id="3" name="Picture 2">
            <a:extLst>
              <a:ext uri="{FF2B5EF4-FFF2-40B4-BE49-F238E27FC236}">
                <a16:creationId xmlns:a16="http://schemas.microsoft.com/office/drawing/2014/main" id="{7F806DF6-31A0-C857-E388-A77C94534183}"/>
              </a:ext>
            </a:extLst>
          </p:cNvPr>
          <p:cNvPicPr>
            <a:picLocks noChangeAspect="1"/>
          </p:cNvPicPr>
          <p:nvPr/>
        </p:nvPicPr>
        <p:blipFill>
          <a:blip r:embed="rId2"/>
          <a:stretch>
            <a:fillRect/>
          </a:stretch>
        </p:blipFill>
        <p:spPr>
          <a:xfrm>
            <a:off x="556419" y="787538"/>
            <a:ext cx="11074081" cy="5282924"/>
          </a:xfrm>
          <a:prstGeom prst="rect">
            <a:avLst/>
          </a:prstGeom>
        </p:spPr>
      </p:pic>
    </p:spTree>
    <p:extLst>
      <p:ext uri="{BB962C8B-B14F-4D97-AF65-F5344CB8AC3E}">
        <p14:creationId xmlns:p14="http://schemas.microsoft.com/office/powerpoint/2010/main" val="2141264448"/>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5AB3F66DF88B42BD603BEEE609DBF4" ma:contentTypeVersion="6" ma:contentTypeDescription="Create a new document." ma:contentTypeScope="" ma:versionID="e6e1eea6f42e562b7d0cadc4b442124d">
  <xsd:schema xmlns:xsd="http://www.w3.org/2001/XMLSchema" xmlns:xs="http://www.w3.org/2001/XMLSchema" xmlns:p="http://schemas.microsoft.com/office/2006/metadata/properties" xmlns:ns3="e3beff50-3f73-4a5d-995e-83e3b3d43ecf" targetNamespace="http://schemas.microsoft.com/office/2006/metadata/properties" ma:root="true" ma:fieldsID="1d7c95f5fadeb4611d2b42972ecfd97a" ns3:_="">
    <xsd:import namespace="e3beff50-3f73-4a5d-995e-83e3b3d43ecf"/>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beff50-3f73-4a5d-995e-83e3b3d43ecf"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3beff50-3f73-4a5d-995e-83e3b3d43ecf" xsi:nil="true"/>
  </documentManagement>
</p:properties>
</file>

<file path=customXml/itemProps1.xml><?xml version="1.0" encoding="utf-8"?>
<ds:datastoreItem xmlns:ds="http://schemas.openxmlformats.org/officeDocument/2006/customXml" ds:itemID="{5AAE24ED-5906-4B11-9D06-F4BB953E97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beff50-3f73-4a5d-995e-83e3b3d43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665E41-66EB-401D-940D-8E7024721BE5}">
  <ds:schemaRefs>
    <ds:schemaRef ds:uri="http://schemas.microsoft.com/sharepoint/v3/contenttype/forms"/>
  </ds:schemaRefs>
</ds:datastoreItem>
</file>

<file path=customXml/itemProps3.xml><?xml version="1.0" encoding="utf-8"?>
<ds:datastoreItem xmlns:ds="http://schemas.openxmlformats.org/officeDocument/2006/customXml" ds:itemID="{E3B37DAF-AFAF-4561-A80B-C76198EBD319}">
  <ds:schemaRefs>
    <ds:schemaRef ds:uri="e3beff50-3f73-4a5d-995e-83e3b3d43ecf"/>
    <ds:schemaRef ds:uri="http://purl.org/dc/elements/1.1/"/>
    <ds:schemaRef ds:uri="http://schemas.microsoft.com/office/2006/documentManagement/types"/>
    <ds:schemaRef ds:uri="http://www.w3.org/XML/1998/namespace"/>
    <ds:schemaRef ds:uri="http://schemas.microsoft.com/office/2006/metadata/properties"/>
    <ds:schemaRef ds:uri="http://purl.org/dc/dcmitype/"/>
    <ds:schemaRef ds:uri="http://schemas.microsoft.com/office/infopath/2007/PartnerControls"/>
    <ds:schemaRef ds:uri="http://schemas.openxmlformats.org/package/2006/metadata/core-properties"/>
    <ds:schemaRef ds:uri="http://purl.org/dc/te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TM03457444[[fn=Basis]]</Template>
  <TotalTime>1049</TotalTime>
  <Words>1404</Words>
  <Application>Microsoft Macintosh PowerPoint</Application>
  <PresentationFormat>Widescreen</PresentationFormat>
  <Paragraphs>108</Paragraphs>
  <Slides>16</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__fkGroteskNeue_598ab8</vt:lpstr>
      <vt:lpstr>var(--font-fk-grotesk)</vt:lpstr>
      <vt:lpstr>Algerian</vt:lpstr>
      <vt:lpstr>Angsana New</vt:lpstr>
      <vt:lpstr>Arial</vt:lpstr>
      <vt:lpstr>Calibri</vt:lpstr>
      <vt:lpstr>Corbel</vt:lpstr>
      <vt:lpstr>Helvetica Neue Medium</vt:lpstr>
      <vt:lpstr>Times New Roman</vt:lpstr>
      <vt:lpstr>Basis</vt:lpstr>
      <vt:lpstr>Course Project Report  Retail Store Inventory Forecasting </vt:lpstr>
      <vt:lpstr>Aura Retail is a small family-owned chain of department stores operating in three major cities. The company sells products across five categories: Toys, Electronics, Groceries, Furniture, and Clothing. ABC Retail faces challenges in managing inventory levels and pricing strategies across its diverse product range.  Key problems Aura Retail faces include  Seasonal demand fluctuations affecting inventory needs Varying profit margins across product categories Limited storage space in their warehouses Balancing stock levels to meet customer demand without overstocking  Determining optimal discount strategies to boost sales without sacrificing profitability. Aura Retail aims to optimize its inventory management and pricing strategies to maximize profit while minimizing holding costs. The company has collected 5 months of sales and inventory data and seeks to develop a data-driven approach to address these challenges. </vt:lpstr>
      <vt:lpstr>PowerPoint Presentation</vt:lpstr>
      <vt:lpstr>Executive Summary</vt:lpstr>
      <vt:lpstr>Objective</vt:lpstr>
      <vt:lpstr>Business Problem</vt:lpstr>
      <vt:lpstr>Methodology</vt:lpstr>
      <vt:lpstr>Optimization Model </vt:lpstr>
      <vt:lpstr>PowerPoint Presentation</vt:lpstr>
      <vt:lpstr>PowerPoint Presentation</vt:lpstr>
      <vt:lpstr>PowerPoint Presentation</vt:lpstr>
      <vt:lpstr>PowerPoint Presentation</vt:lpstr>
      <vt:lpstr>PowerPoint Presentation</vt:lpstr>
      <vt:lpstr>Conclusions</vt:lpstr>
      <vt:lpstr>PowerPoint Presentation</vt:lpstr>
      <vt:lpstr>Recommendations and Future Scope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Sandeep Kaur (Student)</dc:creator>
  <cp:lastModifiedBy>Ting-Yu Chen</cp:lastModifiedBy>
  <cp:revision>11</cp:revision>
  <dcterms:created xsi:type="dcterms:W3CDTF">2024-12-08T18:22:28Z</dcterms:created>
  <dcterms:modified xsi:type="dcterms:W3CDTF">2024-12-09T20:30:07Z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0x010100085AB3F66DF88B42BD603BEEE609DBF4</vt:lpwstr>
  </property>
</Properties>
</file>